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Helvetica Neue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  <p:ext uri="GoogleSlidesCustomDataVersion2">
      <go:slidesCustomData xmlns:go="http://customooxmlschemas.google.com/" r:id="rId40" roundtripDataSignature="AMtx7mjx+togDW9X9CJBOT8Zp2FLa/xx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customschemas.google.com/relationships/presentationmetadata" Target="meta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Roboto-bold.fntdata"/><Relationship Id="rId10" Type="http://schemas.openxmlformats.org/officeDocument/2006/relationships/slide" Target="slides/slide4.xml"/><Relationship Id="rId32" Type="http://schemas.openxmlformats.org/officeDocument/2006/relationships/font" Target="fonts/Roboto-regular.fntdata"/><Relationship Id="rId13" Type="http://schemas.openxmlformats.org/officeDocument/2006/relationships/slide" Target="slides/slide7.xml"/><Relationship Id="rId35" Type="http://schemas.openxmlformats.org/officeDocument/2006/relationships/font" Target="fonts/Roboto-boldItalic.fntdata"/><Relationship Id="rId12" Type="http://schemas.openxmlformats.org/officeDocument/2006/relationships/slide" Target="slides/slide6.xml"/><Relationship Id="rId34" Type="http://schemas.openxmlformats.org/officeDocument/2006/relationships/font" Target="fonts/Roboto-italic.fntdata"/><Relationship Id="rId15" Type="http://schemas.openxmlformats.org/officeDocument/2006/relationships/slide" Target="slides/slide9.xml"/><Relationship Id="rId37" Type="http://schemas.openxmlformats.org/officeDocument/2006/relationships/font" Target="fonts/HelveticaNeueLight-bold.fntdata"/><Relationship Id="rId14" Type="http://schemas.openxmlformats.org/officeDocument/2006/relationships/slide" Target="slides/slide8.xml"/><Relationship Id="rId36" Type="http://schemas.openxmlformats.org/officeDocument/2006/relationships/font" Target="fonts/HelveticaNeueLight-regular.fntdata"/><Relationship Id="rId17" Type="http://schemas.openxmlformats.org/officeDocument/2006/relationships/slide" Target="slides/slide11.xml"/><Relationship Id="rId39" Type="http://schemas.openxmlformats.org/officeDocument/2006/relationships/font" Target="fonts/HelveticaNeue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HelveticaNeue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d25e4cb537_0_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2d25e4cb53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d2601f222b_27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d2601f222b_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d2601f222b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2d2601f222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d2601f222b_2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g2d2601f222b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d26bf427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d26bf427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d2601f222b_27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d2601f222b_27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d2601f222b_5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d2601f222b_5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d2601f222b_26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7" name="Google Shape;397;g2d2601f222b_2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d2601f222b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d2601f222b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d2601f222b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d2601f222b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d26bf4276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d26bf4276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d2601f222b_26_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2d2601f222b_2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d2601f222b_5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d2601f222b_5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d2601f222b_26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1" name="Google Shape;441;g2d2601f222b_2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d25e4cb537_0_9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2d25e4cb537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d25e4cb537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d25e4cb537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d26bf4276b_4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2d26bf4276b_4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d26ad5fa9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" name="Google Shape;228;g2d26ad5fa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 tendencia no se exploró pues son necesarios más bien, lo que se obtuvo más bien es detección de anomalías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d26bf4276b_0_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d26bf4276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s"/>
              <a:t>La tendencia no se exploró pues son necesarios más bien, lo que se obtuvo más bien es detección de anomalías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2d25e4cb537_0_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2d25e4cb53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d25e4cb537_0_5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9" name="Google Shape;299;g2d25e4cb537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d2601f222b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d2601f222b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17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a" type="title">
  <p:cSld name="TITLE">
    <p:bg>
      <p:bgPr>
        <a:solidFill>
          <a:srgbClr val="F9F0D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" name="Google Shape;11;p6"/>
          <p:cNvPicPr preferRelativeResize="0"/>
          <p:nvPr/>
        </p:nvPicPr>
        <p:blipFill rotWithShape="1">
          <a:blip r:embed="rId2">
            <a:alphaModFix/>
          </a:blip>
          <a:srcRect b="0" l="0" r="49644" t="0"/>
          <a:stretch/>
        </p:blipFill>
        <p:spPr>
          <a:xfrm>
            <a:off x="7298200" y="785150"/>
            <a:ext cx="1845801" cy="3665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4038" y="2441263"/>
            <a:ext cx="353326" cy="3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6"/>
          <p:cNvSpPr txBox="1"/>
          <p:nvPr>
            <p:ph type="title"/>
          </p:nvPr>
        </p:nvSpPr>
        <p:spPr>
          <a:xfrm>
            <a:off x="308650" y="1658250"/>
            <a:ext cx="6283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6000"/>
              <a:buNone/>
              <a:defRPr sz="60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5" name="Google Shape;15;p6"/>
          <p:cNvSpPr txBox="1"/>
          <p:nvPr>
            <p:ph idx="1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6" name="Google Shape;16;p6"/>
          <p:cNvSpPr txBox="1"/>
          <p:nvPr>
            <p:ph idx="2" type="subTitle"/>
          </p:nvPr>
        </p:nvSpPr>
        <p:spPr>
          <a:xfrm>
            <a:off x="4077375" y="4017025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b="1" sz="11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7" name="Google Shape;17;p6"/>
          <p:cNvSpPr txBox="1"/>
          <p:nvPr>
            <p:ph idx="3" type="subTitle"/>
          </p:nvPr>
        </p:nvSpPr>
        <p:spPr>
          <a:xfrm>
            <a:off x="4077375" y="4447825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100"/>
              <a:buNone/>
              <a:defRPr sz="11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18" name="Google Shape;18;p6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bg>
      <p:bgPr>
        <a:solidFill>
          <a:srgbClr val="F9F0D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8" name="Google Shape;78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33564" y="2174913"/>
            <a:ext cx="1876874" cy="7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claro">
  <p:cSld name="TITLE_AND_BODY_1">
    <p:bg>
      <p:bgPr>
        <a:solidFill>
          <a:srgbClr val="F9F0D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81" name="Google Shape;81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600"/>
            <a:ext cx="472248" cy="19970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8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Iconografía</a:t>
            </a:r>
            <a:endParaRPr b="0" i="0" sz="9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8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Hey Banco 2023</a:t>
            </a:r>
            <a:endParaRPr b="0" i="0" sz="9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oscuro">
  <p:cSld name="TITLE_AND_TWO_COLUMNS_1">
    <p:bg>
      <p:bgPr>
        <a:solidFill>
          <a:srgbClr val="242424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6" name="Google Shape;86;p19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9F0D2"/>
                </a:solidFill>
                <a:latin typeface="Arial"/>
                <a:ea typeface="Arial"/>
                <a:cs typeface="Arial"/>
                <a:sym typeface="Arial"/>
              </a:rPr>
              <a:t>Iconografía Dark mode</a:t>
            </a:r>
            <a:endParaRPr b="0" i="0" sz="900" u="none" cap="none" strike="noStrike">
              <a:solidFill>
                <a:srgbClr val="F9F0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9F0D2"/>
                </a:solidFill>
                <a:latin typeface="Arial"/>
                <a:ea typeface="Arial"/>
                <a:cs typeface="Arial"/>
                <a:sym typeface="Arial"/>
              </a:rPr>
              <a:t>Hey, Banco 2023</a:t>
            </a:r>
            <a:endParaRPr b="0" i="0" sz="900" u="none" cap="none" strike="noStrike">
              <a:solidFill>
                <a:srgbClr val="F9F0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">
  <p:cSld name="SECTION_HEADER_1">
    <p:bg>
      <p:bgPr>
        <a:solidFill>
          <a:srgbClr val="EFF4F7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1" name="Google Shape;9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2" name="Google Shape;92;p20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22200" y="4677550"/>
            <a:ext cx="778100" cy="3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1">
  <p:cSld name="SECTION_HEADER_2">
    <p:bg>
      <p:bgPr>
        <a:solidFill>
          <a:srgbClr val="EFF4F7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6" name="Google Shape;96;p21"/>
          <p:cNvPicPr preferRelativeResize="0"/>
          <p:nvPr/>
        </p:nvPicPr>
        <p:blipFill rotWithShape="1">
          <a:blip r:embed="rId2">
            <a:alphaModFix amt="30000"/>
          </a:blip>
          <a:srcRect b="0" l="0" r="0" t="0"/>
          <a:stretch/>
        </p:blipFill>
        <p:spPr>
          <a:xfrm>
            <a:off x="122200" y="4677550"/>
            <a:ext cx="778100" cy="33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9F0D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 txBox="1"/>
          <p:nvPr>
            <p:ph idx="1" type="subTitle"/>
          </p:nvPr>
        </p:nvSpPr>
        <p:spPr>
          <a:xfrm>
            <a:off x="4077375" y="4017025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b="1" sz="1100"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03" name="Google Shape;103;p8"/>
          <p:cNvSpPr txBox="1"/>
          <p:nvPr>
            <p:ph idx="2" type="subTitle"/>
          </p:nvPr>
        </p:nvSpPr>
        <p:spPr>
          <a:xfrm>
            <a:off x="4077375" y="4447825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100"/>
              <a:buNone/>
              <a:defRPr sz="1100"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04" name="Google Shape;104;p8"/>
          <p:cNvSpPr txBox="1"/>
          <p:nvPr>
            <p:ph type="title"/>
          </p:nvPr>
        </p:nvSpPr>
        <p:spPr>
          <a:xfrm>
            <a:off x="308650" y="1658250"/>
            <a:ext cx="62838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6000"/>
              <a:buNone/>
              <a:defRPr sz="6000">
                <a:solidFill>
                  <a:srgbClr val="546436"/>
                </a:solidFill>
              </a:defRPr>
            </a:lvl9pPr>
          </a:lstStyle>
          <a:p/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2">
            <a:alphaModFix/>
          </a:blip>
          <a:srcRect b="0" l="0" r="50391" t="0"/>
          <a:stretch/>
        </p:blipFill>
        <p:spPr>
          <a:xfrm>
            <a:off x="7323825" y="783350"/>
            <a:ext cx="1820175" cy="366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44038" y="2441263"/>
            <a:ext cx="353326" cy="353326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8"/>
          <p:cNvSpPr txBox="1"/>
          <p:nvPr>
            <p:ph idx="3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09" name="Google Shape;109;p8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546436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idx="1" type="subTitle"/>
          </p:nvPr>
        </p:nvSpPr>
        <p:spPr>
          <a:xfrm>
            <a:off x="5177750" y="1102350"/>
            <a:ext cx="3099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None/>
              <a:defRPr sz="3000">
                <a:solidFill>
                  <a:srgbClr val="FDF8D2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2" type="subTitle"/>
          </p:nvPr>
        </p:nvSpPr>
        <p:spPr>
          <a:xfrm>
            <a:off x="5177750" y="2853150"/>
            <a:ext cx="3099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DF8D2"/>
              </a:buClr>
              <a:buSzPts val="3000"/>
              <a:buFont typeface="Times New Roman"/>
              <a:buNone/>
              <a:defRPr i="1" sz="3000">
                <a:solidFill>
                  <a:srgbClr val="FDF8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13" name="Google Shape;11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14" name="Google Shape;114;p22"/>
          <p:cNvPicPr preferRelativeResize="0"/>
          <p:nvPr/>
        </p:nvPicPr>
        <p:blipFill rotWithShape="1">
          <a:blip r:embed="rId2">
            <a:alphaModFix/>
          </a:blip>
          <a:srcRect b="3278" l="5651" r="0" t="0"/>
          <a:stretch/>
        </p:blipFill>
        <p:spPr>
          <a:xfrm>
            <a:off x="0" y="990000"/>
            <a:ext cx="4051574" cy="4153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0" y="272599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/>
          <p:nvPr>
            <p:ph idx="3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  <p:sp>
        <p:nvSpPr>
          <p:cNvPr id="117" name="Google Shape;117;p22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conografía 1" type="tx">
  <p:cSld name="TITLE_AND_BODY">
    <p:bg>
      <p:bgPr>
        <a:solidFill>
          <a:srgbClr val="FEFCF6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 txBox="1"/>
          <p:nvPr>
            <p:ph idx="1" type="subTitle"/>
          </p:nvPr>
        </p:nvSpPr>
        <p:spPr>
          <a:xfrm>
            <a:off x="303425" y="3562450"/>
            <a:ext cx="2429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 sz="14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0" name="Google Shape;120;p23"/>
          <p:cNvSpPr txBox="1"/>
          <p:nvPr>
            <p:ph idx="2" type="subTitle"/>
          </p:nvPr>
        </p:nvSpPr>
        <p:spPr>
          <a:xfrm>
            <a:off x="3386113" y="3562450"/>
            <a:ext cx="2429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 sz="14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1" name="Google Shape;121;p23"/>
          <p:cNvSpPr txBox="1"/>
          <p:nvPr>
            <p:ph idx="3" type="subTitle"/>
          </p:nvPr>
        </p:nvSpPr>
        <p:spPr>
          <a:xfrm>
            <a:off x="6357988" y="3562450"/>
            <a:ext cx="2429100" cy="25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 sz="1400"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4" type="body"/>
          </p:nvPr>
        </p:nvSpPr>
        <p:spPr>
          <a:xfrm>
            <a:off x="333475" y="3983225"/>
            <a:ext cx="2429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3" name="Google Shape;123;p23"/>
          <p:cNvSpPr txBox="1"/>
          <p:nvPr>
            <p:ph idx="5" type="body"/>
          </p:nvPr>
        </p:nvSpPr>
        <p:spPr>
          <a:xfrm>
            <a:off x="3386113" y="3983225"/>
            <a:ext cx="2429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4" name="Google Shape;124;p23"/>
          <p:cNvSpPr txBox="1"/>
          <p:nvPr>
            <p:ph idx="6" type="body"/>
          </p:nvPr>
        </p:nvSpPr>
        <p:spPr>
          <a:xfrm>
            <a:off x="6357988" y="3983225"/>
            <a:ext cx="2429100" cy="5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5" name="Google Shape;125;p23"/>
          <p:cNvSpPr txBox="1"/>
          <p:nvPr>
            <p:ph idx="7" type="subTitle"/>
          </p:nvPr>
        </p:nvSpPr>
        <p:spPr>
          <a:xfrm>
            <a:off x="1210100" y="999900"/>
            <a:ext cx="603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26" name="Google Shape;126;p23"/>
          <p:cNvSpPr txBox="1"/>
          <p:nvPr>
            <p:ph idx="8" type="body"/>
          </p:nvPr>
        </p:nvSpPr>
        <p:spPr>
          <a:xfrm>
            <a:off x="1197525" y="1834325"/>
            <a:ext cx="60303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28" name="Google Shape;128;p23"/>
          <p:cNvPicPr preferRelativeResize="0"/>
          <p:nvPr/>
        </p:nvPicPr>
        <p:blipFill rotWithShape="1">
          <a:blip r:embed="rId2">
            <a:alphaModFix/>
          </a:blip>
          <a:srcRect b="0" l="0" r="45444" t="44347"/>
          <a:stretch/>
        </p:blipFill>
        <p:spPr>
          <a:xfrm>
            <a:off x="6714975" y="0"/>
            <a:ext cx="2429025" cy="247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3"/>
          <p:cNvPicPr preferRelativeResize="0"/>
          <p:nvPr/>
        </p:nvPicPr>
        <p:blipFill rotWithShape="1">
          <a:blip r:embed="rId2">
            <a:alphaModFix/>
          </a:blip>
          <a:srcRect b="0" l="46725" r="0" t="0"/>
          <a:stretch/>
        </p:blipFill>
        <p:spPr>
          <a:xfrm>
            <a:off x="-1" y="937400"/>
            <a:ext cx="880302" cy="1652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3"/>
          <p:cNvSpPr txBox="1"/>
          <p:nvPr>
            <p:ph idx="9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900"/>
              <a:buNone/>
              <a:defRPr sz="900">
                <a:solidFill>
                  <a:srgbClr val="FCF9ED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agen" type="twoColTx">
  <p:cSld name="TITLE_AND_TWO_COLUMNS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/>
          <p:nvPr/>
        </p:nvSpPr>
        <p:spPr>
          <a:xfrm>
            <a:off x="5083500" y="-900"/>
            <a:ext cx="4060500" cy="5145300"/>
          </a:xfrm>
          <a:prstGeom prst="rect">
            <a:avLst/>
          </a:prstGeom>
          <a:solidFill>
            <a:srgbClr val="546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4643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5523475" y="1549025"/>
            <a:ext cx="336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800"/>
              <a:buNone/>
              <a:defRPr>
                <a:solidFill>
                  <a:srgbClr val="FCF9E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None/>
              <a:defRPr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5523525" y="2267825"/>
            <a:ext cx="3363600" cy="23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 sz="1400">
                <a:solidFill>
                  <a:srgbClr val="FCF9ED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36" name="Google Shape;136;p24"/>
          <p:cNvSpPr/>
          <p:nvPr>
            <p:ph idx="3" type="pic"/>
          </p:nvPr>
        </p:nvSpPr>
        <p:spPr>
          <a:xfrm>
            <a:off x="0" y="2825"/>
            <a:ext cx="50835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4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conografía 2" type="titleOnly">
  <p:cSld name="TITLE_ONLY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 txBox="1"/>
          <p:nvPr>
            <p:ph idx="1" type="body"/>
          </p:nvPr>
        </p:nvSpPr>
        <p:spPr>
          <a:xfrm>
            <a:off x="405025" y="4157400"/>
            <a:ext cx="2374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42" name="Google Shape;142;p25"/>
          <p:cNvSpPr txBox="1"/>
          <p:nvPr>
            <p:ph idx="2" type="body"/>
          </p:nvPr>
        </p:nvSpPr>
        <p:spPr>
          <a:xfrm>
            <a:off x="3384825" y="4157400"/>
            <a:ext cx="2374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43" name="Google Shape;143;p25"/>
          <p:cNvSpPr txBox="1"/>
          <p:nvPr>
            <p:ph idx="3" type="body"/>
          </p:nvPr>
        </p:nvSpPr>
        <p:spPr>
          <a:xfrm>
            <a:off x="6364625" y="4157400"/>
            <a:ext cx="23745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44" name="Google Shape;144;p25"/>
          <p:cNvSpPr/>
          <p:nvPr/>
        </p:nvSpPr>
        <p:spPr>
          <a:xfrm>
            <a:off x="0" y="1600"/>
            <a:ext cx="9153300" cy="2851500"/>
          </a:xfrm>
          <a:prstGeom prst="rect">
            <a:avLst/>
          </a:prstGeom>
          <a:solidFill>
            <a:srgbClr val="546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5"/>
          <p:cNvSpPr txBox="1"/>
          <p:nvPr>
            <p:ph idx="4" type="subTitle"/>
          </p:nvPr>
        </p:nvSpPr>
        <p:spPr>
          <a:xfrm>
            <a:off x="308650" y="823275"/>
            <a:ext cx="545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46" name="Google Shape;146;p25"/>
          <p:cNvSpPr txBox="1"/>
          <p:nvPr>
            <p:ph idx="5" type="body"/>
          </p:nvPr>
        </p:nvSpPr>
        <p:spPr>
          <a:xfrm>
            <a:off x="308650" y="1631475"/>
            <a:ext cx="54507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 sz="1400">
                <a:solidFill>
                  <a:srgbClr val="FCF9ED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9pPr>
          </a:lstStyle>
          <a:p/>
        </p:txBody>
      </p:sp>
      <p:pic>
        <p:nvPicPr>
          <p:cNvPr id="147" name="Google Shape;1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5"/>
          <p:cNvPicPr preferRelativeResize="0"/>
          <p:nvPr/>
        </p:nvPicPr>
        <p:blipFill rotWithShape="1">
          <a:blip r:embed="rId3">
            <a:alphaModFix/>
          </a:blip>
          <a:srcRect b="20678" l="0" r="0" t="0"/>
          <a:stretch/>
        </p:blipFill>
        <p:spPr>
          <a:xfrm rot="-5400000">
            <a:off x="7767642" y="1054910"/>
            <a:ext cx="1544474" cy="12251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4650" y="895226"/>
            <a:ext cx="1544468" cy="154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5"/>
          <p:cNvSpPr txBox="1"/>
          <p:nvPr>
            <p:ph idx="6" type="subTitle"/>
          </p:nvPr>
        </p:nvSpPr>
        <p:spPr>
          <a:xfrm>
            <a:off x="4057125" y="3494825"/>
            <a:ext cx="170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Font typeface="Times New Roman"/>
              <a:buNone/>
              <a:defRPr b="1" i="1" sz="1400">
                <a:solidFill>
                  <a:srgbClr val="54643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7" type="subTitle"/>
          </p:nvPr>
        </p:nvSpPr>
        <p:spPr>
          <a:xfrm>
            <a:off x="6770250" y="3494825"/>
            <a:ext cx="170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Font typeface="Times New Roman"/>
              <a:buNone/>
              <a:defRPr b="1" i="1" sz="1400">
                <a:solidFill>
                  <a:srgbClr val="54643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idx="8" type="subTitle"/>
          </p:nvPr>
        </p:nvSpPr>
        <p:spPr>
          <a:xfrm>
            <a:off x="1077325" y="3494825"/>
            <a:ext cx="17022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Font typeface="Times New Roman"/>
              <a:buNone/>
              <a:defRPr b="1" i="1" sz="1400">
                <a:solidFill>
                  <a:srgbClr val="546436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3" name="Google Shape;153;p25"/>
          <p:cNvSpPr txBox="1"/>
          <p:nvPr>
            <p:ph idx="9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ágenes 1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9"/>
          <p:cNvSpPr/>
          <p:nvPr>
            <p:ph idx="2" type="pic"/>
          </p:nvPr>
        </p:nvSpPr>
        <p:spPr>
          <a:xfrm>
            <a:off x="0" y="1000600"/>
            <a:ext cx="4722000" cy="3361800"/>
          </a:xfrm>
          <a:prstGeom prst="rect">
            <a:avLst/>
          </a:prstGeom>
          <a:noFill/>
          <a:ln>
            <a:noFill/>
          </a:ln>
        </p:spPr>
      </p:sp>
      <p:sp>
        <p:nvSpPr>
          <p:cNvPr id="21" name="Google Shape;2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idx="1" type="body"/>
          </p:nvPr>
        </p:nvSpPr>
        <p:spPr>
          <a:xfrm>
            <a:off x="5115650" y="2571700"/>
            <a:ext cx="3611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25" name="Google Shape;25;p9"/>
          <p:cNvSpPr txBox="1"/>
          <p:nvPr>
            <p:ph idx="4" type="subTitle"/>
          </p:nvPr>
        </p:nvSpPr>
        <p:spPr>
          <a:xfrm>
            <a:off x="5115650" y="1000600"/>
            <a:ext cx="336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2000"/>
              <a:buNone/>
              <a:defRPr sz="20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datos">
  <p:cSld name="ONE_COLUMN_TEXT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6"/>
          <p:cNvSpPr txBox="1"/>
          <p:nvPr>
            <p:ph idx="1" type="body"/>
          </p:nvPr>
        </p:nvSpPr>
        <p:spPr>
          <a:xfrm>
            <a:off x="5100275" y="2478675"/>
            <a:ext cx="3792600" cy="142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6" name="Google Shape;156;p26"/>
          <p:cNvSpPr txBox="1"/>
          <p:nvPr>
            <p:ph idx="2" type="subTitle"/>
          </p:nvPr>
        </p:nvSpPr>
        <p:spPr>
          <a:xfrm>
            <a:off x="5079575" y="1713150"/>
            <a:ext cx="3792600" cy="61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3" type="subTitle"/>
          </p:nvPr>
        </p:nvSpPr>
        <p:spPr>
          <a:xfrm>
            <a:off x="541975" y="2923800"/>
            <a:ext cx="1528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4" type="subTitle"/>
          </p:nvPr>
        </p:nvSpPr>
        <p:spPr>
          <a:xfrm>
            <a:off x="2927375" y="2923800"/>
            <a:ext cx="1528800" cy="68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2000"/>
              <a:buNone/>
              <a:defRPr sz="2000"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60" name="Google Shape;160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6"/>
          <p:cNvSpPr txBox="1"/>
          <p:nvPr>
            <p:ph idx="5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listado">
  <p:cSld name="SECTION_TITLE_AND_DESCRIPTION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0" y="0"/>
            <a:ext cx="5660700" cy="5143500"/>
          </a:xfrm>
          <a:prstGeom prst="rect">
            <a:avLst/>
          </a:prstGeom>
          <a:solidFill>
            <a:srgbClr val="54643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4" name="Google Shape;16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7"/>
          <p:cNvSpPr txBox="1"/>
          <p:nvPr>
            <p:ph idx="1" type="body"/>
          </p:nvPr>
        </p:nvSpPr>
        <p:spPr>
          <a:xfrm>
            <a:off x="465163" y="1177975"/>
            <a:ext cx="4778700" cy="31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800"/>
              <a:buChar char="●"/>
              <a:defRPr>
                <a:solidFill>
                  <a:srgbClr val="FCF9ED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●"/>
              <a:defRPr>
                <a:solidFill>
                  <a:srgbClr val="FCF9ED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○"/>
              <a:defRPr>
                <a:solidFill>
                  <a:srgbClr val="FCF9ED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CF9ED"/>
              </a:buClr>
              <a:buSzPts val="1400"/>
              <a:buChar char="■"/>
              <a:defRPr>
                <a:solidFill>
                  <a:srgbClr val="FCF9ED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2" type="subTitle"/>
          </p:nvPr>
        </p:nvSpPr>
        <p:spPr>
          <a:xfrm>
            <a:off x="6213113" y="2720925"/>
            <a:ext cx="22854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sp>
        <p:nvSpPr>
          <p:cNvPr id="167" name="Google Shape;167;p27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ítulo y frase">
  <p:cSld name="TITLE_1">
    <p:bg>
      <p:bgPr>
        <a:solidFill>
          <a:srgbClr val="FEFCF6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idx="1" type="subTitle"/>
          </p:nvPr>
        </p:nvSpPr>
        <p:spPr>
          <a:xfrm>
            <a:off x="3040950" y="794550"/>
            <a:ext cx="3062100" cy="114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800"/>
              <a:buNone/>
              <a:defRPr>
                <a:solidFill>
                  <a:srgbClr val="546436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1400"/>
              <a:buNone/>
              <a:defRPr>
                <a:solidFill>
                  <a:srgbClr val="546436"/>
                </a:solidFill>
              </a:defRPr>
            </a:lvl9pPr>
          </a:lstStyle>
          <a:p/>
        </p:txBody>
      </p:sp>
      <p:pic>
        <p:nvPicPr>
          <p:cNvPr id="170" name="Google Shape;170;p28"/>
          <p:cNvPicPr preferRelativeResize="0"/>
          <p:nvPr/>
        </p:nvPicPr>
        <p:blipFill rotWithShape="1">
          <a:blip r:embed="rId2">
            <a:alphaModFix/>
          </a:blip>
          <a:srcRect b="48877" l="0" r="0" t="0"/>
          <a:stretch/>
        </p:blipFill>
        <p:spPr>
          <a:xfrm>
            <a:off x="1665150" y="2171425"/>
            <a:ext cx="5813699" cy="2972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50" y="272600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>
            <p:ph idx="2" type="body"/>
          </p:nvPr>
        </p:nvSpPr>
        <p:spPr>
          <a:xfrm>
            <a:off x="3084300" y="3487325"/>
            <a:ext cx="2975400" cy="9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 sz="1400">
                <a:solidFill>
                  <a:srgbClr val="FEFCF6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173" name="Google Shape;173;p28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46436"/>
              </a:buClr>
              <a:buSzPts val="900"/>
              <a:buNone/>
              <a:defRPr sz="900">
                <a:solidFill>
                  <a:srgbClr val="54643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TITLE_2">
    <p:bg>
      <p:bgPr>
        <a:solidFill>
          <a:srgbClr val="242424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76" name="Google Shape;176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48625" y="2522200"/>
            <a:ext cx="2102502" cy="21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9"/>
          <p:cNvPicPr preferRelativeResize="0"/>
          <p:nvPr/>
        </p:nvPicPr>
        <p:blipFill rotWithShape="1">
          <a:blip r:embed="rId3">
            <a:alphaModFix/>
          </a:blip>
          <a:srcRect b="0" l="0" r="23094" t="0"/>
          <a:stretch/>
        </p:blipFill>
        <p:spPr>
          <a:xfrm>
            <a:off x="7527022" y="2522200"/>
            <a:ext cx="1616973" cy="2102426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 txBox="1"/>
          <p:nvPr/>
        </p:nvSpPr>
        <p:spPr>
          <a:xfrm>
            <a:off x="308650" y="2481300"/>
            <a:ext cx="5303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1" lang="es" sz="6500" u="none" cap="none" strike="noStrike">
                <a:solidFill>
                  <a:srgbClr val="76835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Gracias</a:t>
            </a:r>
            <a:endParaRPr b="0" i="1" sz="6500" u="none" cap="none" strike="noStrike">
              <a:solidFill>
                <a:srgbClr val="76835E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s" sz="5500" u="none" cap="none" strike="noStrike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b="0" i="0" sz="5500" u="none" cap="none" strike="noStrike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s" sz="5500" u="none" cap="none" strike="noStrike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ありがとう</a:t>
            </a:r>
            <a:endParaRPr b="0" i="0" sz="5500" u="none" cap="none" strike="noStrike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1">
  <p:cSld name="TITLE_3">
    <p:bg>
      <p:bgPr>
        <a:solidFill>
          <a:srgbClr val="F9F0D2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2" name="Google Shape;182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33564" y="2174913"/>
            <a:ext cx="1876874" cy="793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claro">
  <p:cSld name="TITLE_AND_BODY_1">
    <p:bg>
      <p:bgPr>
        <a:solidFill>
          <a:srgbClr val="F9F0D2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600"/>
            <a:ext cx="472248" cy="199702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Iconografía</a:t>
            </a:r>
            <a:endParaRPr b="0" i="0" sz="9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31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Hey Banco 2023</a:t>
            </a:r>
            <a:endParaRPr b="0" i="0" sz="9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y header oscuro">
  <p:cSld name="TITLE_AND_TWO_COLUMNS_1">
    <p:bg>
      <p:bgPr>
        <a:solidFill>
          <a:srgbClr val="242424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90" name="Google Shape;190;p32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9F0D2"/>
                </a:solidFill>
                <a:latin typeface="Arial"/>
                <a:ea typeface="Arial"/>
                <a:cs typeface="Arial"/>
                <a:sym typeface="Arial"/>
              </a:rPr>
              <a:t>Iconografía Dark mode</a:t>
            </a:r>
            <a:endParaRPr b="0" i="0" sz="900" u="none" cap="none" strike="noStrike">
              <a:solidFill>
                <a:srgbClr val="F9F0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2"/>
          <p:cNvSpPr txBox="1"/>
          <p:nvPr/>
        </p:nvSpPr>
        <p:spPr>
          <a:xfrm>
            <a:off x="7240400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F9F0D2"/>
                </a:solidFill>
                <a:latin typeface="Arial"/>
                <a:ea typeface="Arial"/>
                <a:cs typeface="Arial"/>
                <a:sym typeface="Arial"/>
              </a:rPr>
              <a:t>Hey, Banco 2023</a:t>
            </a:r>
            <a:endParaRPr b="0" i="0" sz="900" u="none" cap="none" strike="noStrike">
              <a:solidFill>
                <a:srgbClr val="F9F0D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Light Mode 2">
  <p:cSld name="TITLE_3_1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5" name="Google Shape;195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2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3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Light Mode 1">
  <p:cSld name="TITLE_2_1">
    <p:bg>
      <p:bgPr>
        <a:solidFill>
          <a:srgbClr val="F9F0D2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199" name="Google Shape;199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2"/>
            <a:ext cx="472248" cy="199689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4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23C48"/>
              </a:buClr>
              <a:buSzPts val="900"/>
              <a:buNone/>
              <a:defRPr sz="900">
                <a:solidFill>
                  <a:srgbClr val="323C48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tadilla" type="secHead">
  <p:cSld name="SECTION_HEADER">
    <p:bg>
      <p:bgPr>
        <a:solidFill>
          <a:srgbClr val="4A5D90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28" name="Google Shape;28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30125" y="1270325"/>
            <a:ext cx="3165676" cy="31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10"/>
          <p:cNvPicPr preferRelativeResize="0"/>
          <p:nvPr/>
        </p:nvPicPr>
        <p:blipFill rotWithShape="1">
          <a:blip r:embed="rId3">
            <a:alphaModFix/>
          </a:blip>
          <a:srcRect b="0" l="60279" r="0" t="0"/>
          <a:stretch/>
        </p:blipFill>
        <p:spPr>
          <a:xfrm>
            <a:off x="0" y="1270325"/>
            <a:ext cx="1257400" cy="3165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08651" y="272602"/>
            <a:ext cx="472248" cy="199693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0"/>
          <p:cNvSpPr txBox="1"/>
          <p:nvPr>
            <p:ph idx="1" type="subTitle"/>
          </p:nvPr>
        </p:nvSpPr>
        <p:spPr>
          <a:xfrm>
            <a:off x="5177750" y="1102350"/>
            <a:ext cx="3099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3000"/>
              <a:buNone/>
              <a:defRPr sz="3000"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32" name="Google Shape;32;p10"/>
          <p:cNvSpPr txBox="1"/>
          <p:nvPr>
            <p:ph idx="2" type="subTitle"/>
          </p:nvPr>
        </p:nvSpPr>
        <p:spPr>
          <a:xfrm>
            <a:off x="5177750" y="2853150"/>
            <a:ext cx="3099900" cy="17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3000"/>
              <a:buFont typeface="Times New Roman"/>
              <a:buNone/>
              <a:defRPr i="1" sz="3000">
                <a:solidFill>
                  <a:srgbClr val="F9F0D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33" name="Google Shape;33;p10"/>
          <p:cNvSpPr txBox="1"/>
          <p:nvPr>
            <p:ph idx="3" type="subTitle"/>
          </p:nvPr>
        </p:nvSpPr>
        <p:spPr>
          <a:xfrm>
            <a:off x="3040950" y="252750"/>
            <a:ext cx="30621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  <p:sp>
        <p:nvSpPr>
          <p:cNvPr id="34" name="Google Shape;34;p10"/>
          <p:cNvSpPr txBox="1"/>
          <p:nvPr>
            <p:ph idx="4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9F0D2"/>
              </a:buClr>
              <a:buSzPts val="900"/>
              <a:buNone/>
              <a:defRPr sz="900">
                <a:solidFill>
                  <a:srgbClr val="F9F0D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ágenes 2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1"/>
          <p:cNvSpPr/>
          <p:nvPr>
            <p:ph idx="2" type="pic"/>
          </p:nvPr>
        </p:nvSpPr>
        <p:spPr>
          <a:xfrm>
            <a:off x="4746900" y="845775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7" name="Google Shape;37;p11"/>
          <p:cNvSpPr/>
          <p:nvPr>
            <p:ph idx="3" type="pic"/>
          </p:nvPr>
        </p:nvSpPr>
        <p:spPr>
          <a:xfrm>
            <a:off x="6636900" y="845775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8" name="Google Shape;38;p11"/>
          <p:cNvSpPr/>
          <p:nvPr>
            <p:ph idx="4" type="pic"/>
          </p:nvPr>
        </p:nvSpPr>
        <p:spPr>
          <a:xfrm>
            <a:off x="4746900" y="2735800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39" name="Google Shape;39;p11"/>
          <p:cNvSpPr/>
          <p:nvPr>
            <p:ph idx="5" type="pic"/>
          </p:nvPr>
        </p:nvSpPr>
        <p:spPr>
          <a:xfrm>
            <a:off x="6636900" y="2735800"/>
            <a:ext cx="1831500" cy="18315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0" name="Google Shape;40;p11"/>
          <p:cNvSpPr txBox="1"/>
          <p:nvPr>
            <p:ph idx="1" type="subTitle"/>
          </p:nvPr>
        </p:nvSpPr>
        <p:spPr>
          <a:xfrm>
            <a:off x="308625" y="1761850"/>
            <a:ext cx="33636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1400"/>
              <a:buNone/>
              <a:defRPr>
                <a:solidFill>
                  <a:srgbClr val="4A5D90"/>
                </a:solidFill>
              </a:defRPr>
            </a:lvl9pPr>
          </a:lstStyle>
          <a:p/>
        </p:txBody>
      </p:sp>
      <p:sp>
        <p:nvSpPr>
          <p:cNvPr id="41" name="Google Shape;41;p11"/>
          <p:cNvSpPr txBox="1"/>
          <p:nvPr>
            <p:ph idx="6" type="body"/>
          </p:nvPr>
        </p:nvSpPr>
        <p:spPr>
          <a:xfrm>
            <a:off x="308675" y="2629775"/>
            <a:ext cx="3611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Google Shape;44;p11"/>
          <p:cNvSpPr txBox="1"/>
          <p:nvPr>
            <p:ph idx="7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imágenes 3" type="titleOnly">
  <p:cSld name="TITLE_ONLY">
    <p:bg>
      <p:bgPr>
        <a:solidFill>
          <a:srgbClr val="4A5D90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47" name="Google Shape;47;p12"/>
          <p:cNvSpPr txBox="1"/>
          <p:nvPr>
            <p:ph idx="1" type="subTitle"/>
          </p:nvPr>
        </p:nvSpPr>
        <p:spPr>
          <a:xfrm>
            <a:off x="1138175" y="3818125"/>
            <a:ext cx="26772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2000"/>
              <a:buNone/>
              <a:defRPr sz="2000"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4034675" y="3818125"/>
            <a:ext cx="4829400" cy="8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 sz="1400">
                <a:solidFill>
                  <a:srgbClr val="FEFCF6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49" name="Google Shape;49;p12"/>
          <p:cNvSpPr/>
          <p:nvPr>
            <p:ph idx="3" type="pic"/>
          </p:nvPr>
        </p:nvSpPr>
        <p:spPr>
          <a:xfrm>
            <a:off x="1007213" y="1060475"/>
            <a:ext cx="2307900" cy="230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0" name="Google Shape;50;p12"/>
          <p:cNvSpPr/>
          <p:nvPr>
            <p:ph idx="4" type="pic"/>
          </p:nvPr>
        </p:nvSpPr>
        <p:spPr>
          <a:xfrm>
            <a:off x="3418053" y="1060475"/>
            <a:ext cx="2307900" cy="230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1" name="Google Shape;51;p12"/>
          <p:cNvSpPr/>
          <p:nvPr>
            <p:ph idx="5" type="pic"/>
          </p:nvPr>
        </p:nvSpPr>
        <p:spPr>
          <a:xfrm>
            <a:off x="5828893" y="1060475"/>
            <a:ext cx="2307900" cy="2307900"/>
          </a:xfrm>
          <a:prstGeom prst="ellipse">
            <a:avLst/>
          </a:prstGeom>
          <a:noFill/>
          <a:ln>
            <a:noFill/>
          </a:ln>
        </p:spPr>
      </p:sp>
      <p:sp>
        <p:nvSpPr>
          <p:cNvPr id="52" name="Google Shape;52;p12"/>
          <p:cNvSpPr txBox="1"/>
          <p:nvPr>
            <p:ph idx="6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  <p:pic>
        <p:nvPicPr>
          <p:cNvPr id="53" name="Google Shape;53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y gráfica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25" y="1700"/>
            <a:ext cx="3620700" cy="5143500"/>
          </a:xfrm>
          <a:prstGeom prst="rect">
            <a:avLst/>
          </a:prstGeom>
          <a:solidFill>
            <a:srgbClr val="4A5D9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1036500" y="940775"/>
            <a:ext cx="20589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None/>
              <a:defRPr>
                <a:solidFill>
                  <a:srgbClr val="FEFCF6"/>
                </a:solidFill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2" type="body"/>
          </p:nvPr>
        </p:nvSpPr>
        <p:spPr>
          <a:xfrm>
            <a:off x="338275" y="1683600"/>
            <a:ext cx="2757000" cy="28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 sz="1400">
                <a:solidFill>
                  <a:srgbClr val="FEFCF6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  <a:defRPr>
                <a:solidFill>
                  <a:srgbClr val="FEFCF6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○"/>
              <a:defRPr>
                <a:solidFill>
                  <a:srgbClr val="FEFCF6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■"/>
              <a:defRPr>
                <a:solidFill>
                  <a:srgbClr val="FEFCF6"/>
                </a:solidFill>
              </a:defRPr>
            </a:lvl9pPr>
          </a:lstStyle>
          <a:p/>
        </p:txBody>
      </p:sp>
      <p:pic>
        <p:nvPicPr>
          <p:cNvPr id="59" name="Google Shape;5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1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 txBox="1"/>
          <p:nvPr>
            <p:ph idx="3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erre">
  <p:cSld name="MAIN_POINT">
    <p:bg>
      <p:bgPr>
        <a:solidFill>
          <a:srgbClr val="24242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0" y="272593"/>
            <a:ext cx="472248" cy="199691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8646" y="272600"/>
            <a:ext cx="472274" cy="19970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/>
        </p:nvSpPr>
        <p:spPr>
          <a:xfrm>
            <a:off x="308650" y="2481300"/>
            <a:ext cx="5303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500"/>
              <a:buFont typeface="Arial"/>
              <a:buNone/>
            </a:pPr>
            <a:r>
              <a:rPr b="0" i="1" lang="es" sz="6500" u="none" cap="none" strike="noStrike">
                <a:solidFill>
                  <a:srgbClr val="6E7DA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Gracias</a:t>
            </a:r>
            <a:endParaRPr b="0" i="1" sz="6500" u="none" cap="none" strike="noStrike">
              <a:solidFill>
                <a:srgbClr val="6E7DA6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s" sz="5500" u="none" cap="none" strike="noStrike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Thank you</a:t>
            </a:r>
            <a:endParaRPr b="0" i="0" sz="5500" u="none" cap="none" strike="noStrike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Arial"/>
              <a:buNone/>
            </a:pPr>
            <a:r>
              <a:rPr b="0" i="0" lang="es" sz="5500" u="none" cap="none" strike="noStrike">
                <a:solidFill>
                  <a:srgbClr val="F9F0D2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ありがとう</a:t>
            </a:r>
            <a:endParaRPr b="0" i="0" sz="5500" u="none" cap="none" strike="noStrike">
              <a:solidFill>
                <a:srgbClr val="F9F0D2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8625" y="2522200"/>
            <a:ext cx="2102502" cy="210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23094" t="0"/>
          <a:stretch/>
        </p:blipFill>
        <p:spPr>
          <a:xfrm>
            <a:off x="7527022" y="2522200"/>
            <a:ext cx="1616973" cy="210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1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598"/>
            <a:ext cx="472248" cy="199691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A5D90"/>
              </a:buClr>
              <a:buSzPts val="900"/>
              <a:buNone/>
              <a:defRPr sz="900">
                <a:solidFill>
                  <a:srgbClr val="4A5D9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acía 2">
  <p:cSld name="TITLE_1">
    <p:bg>
      <p:bgPr>
        <a:solidFill>
          <a:srgbClr val="4A5D90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08651" y="272602"/>
            <a:ext cx="472248" cy="19969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idx="1" type="subTitle"/>
          </p:nvPr>
        </p:nvSpPr>
        <p:spPr>
          <a:xfrm>
            <a:off x="7240400" y="272600"/>
            <a:ext cx="165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900"/>
              <a:buNone/>
              <a:defRPr sz="900">
                <a:solidFill>
                  <a:srgbClr val="FEFCF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8.xml"/><Relationship Id="rId5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EFCF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EFCF6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rgbClr val="242424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8.png"/><Relationship Id="rId4" Type="http://schemas.openxmlformats.org/officeDocument/2006/relationships/image" Target="../media/image53.jpg"/><Relationship Id="rId5" Type="http://schemas.openxmlformats.org/officeDocument/2006/relationships/image" Target="../media/image3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4.jpg"/><Relationship Id="rId4" Type="http://schemas.openxmlformats.org/officeDocument/2006/relationships/image" Target="../media/image3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3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Relationship Id="rId6" Type="http://schemas.openxmlformats.org/officeDocument/2006/relationships/image" Target="../media/image3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jpg"/><Relationship Id="rId4" Type="http://schemas.openxmlformats.org/officeDocument/2006/relationships/image" Target="../media/image46.png"/><Relationship Id="rId5" Type="http://schemas.openxmlformats.org/officeDocument/2006/relationships/image" Target="../media/image4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3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0.png"/><Relationship Id="rId4" Type="http://schemas.openxmlformats.org/officeDocument/2006/relationships/image" Target="../media/image3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4.png"/><Relationship Id="rId4" Type="http://schemas.openxmlformats.org/officeDocument/2006/relationships/image" Target="../media/image3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jpg"/><Relationship Id="rId4" Type="http://schemas.openxmlformats.org/officeDocument/2006/relationships/image" Target="../media/image21.jpg"/><Relationship Id="rId5" Type="http://schemas.openxmlformats.org/officeDocument/2006/relationships/image" Target="../media/image24.jpg"/><Relationship Id="rId6" Type="http://schemas.openxmlformats.org/officeDocument/2006/relationships/image" Target="../media/image32.jpg"/><Relationship Id="rId7" Type="http://schemas.openxmlformats.org/officeDocument/2006/relationships/image" Target="../media/image3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jpg"/><Relationship Id="rId4" Type="http://schemas.openxmlformats.org/officeDocument/2006/relationships/hyperlink" Target="mailto:sacbe.garcia@cimat.mx" TargetMode="External"/><Relationship Id="rId5" Type="http://schemas.openxmlformats.org/officeDocument/2006/relationships/hyperlink" Target="mailto:viridiana.mendez@cimat.mx" TargetMode="External"/><Relationship Id="rId6" Type="http://schemas.openxmlformats.org/officeDocument/2006/relationships/hyperlink" Target="mailto:ricardo.zavala@cimat.mx" TargetMode="External"/><Relationship Id="rId7" Type="http://schemas.openxmlformats.org/officeDocument/2006/relationships/hyperlink" Target="mailto:luis.diaz@cimat.mx" TargetMode="External"/><Relationship Id="rId8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2.png"/><Relationship Id="rId4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Relationship Id="rId4" Type="http://schemas.openxmlformats.org/officeDocument/2006/relationships/image" Target="../media/image33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3.jpg"/><Relationship Id="rId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29.png"/><Relationship Id="rId7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31.png"/><Relationship Id="rId5" Type="http://schemas.openxmlformats.org/officeDocument/2006/relationships/image" Target="../media/image48.png"/><Relationship Id="rId6" Type="http://schemas.openxmlformats.org/officeDocument/2006/relationships/image" Target="../media/image30.png"/><Relationship Id="rId7" Type="http://schemas.openxmlformats.org/officeDocument/2006/relationships/image" Target="../media/image3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5.png"/><Relationship Id="rId4" Type="http://schemas.openxmlformats.org/officeDocument/2006/relationships/image" Target="../media/image3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Relationship Id="rId7" Type="http://schemas.openxmlformats.org/officeDocument/2006/relationships/image" Target="../media/image3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Relationship Id="rId4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0D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"/>
          <p:cNvSpPr txBox="1"/>
          <p:nvPr/>
        </p:nvSpPr>
        <p:spPr>
          <a:xfrm>
            <a:off x="3745776" y="241426"/>
            <a:ext cx="16524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6E7DA6"/>
                </a:solidFill>
                <a:latin typeface="Arial"/>
                <a:ea typeface="Arial"/>
                <a:cs typeface="Arial"/>
                <a:sym typeface="Arial"/>
              </a:rPr>
              <a:t>Datathon 2024</a:t>
            </a:r>
            <a:endParaRPr b="0" i="0" sz="900" u="none" cap="none" strike="noStrike">
              <a:solidFill>
                <a:srgbClr val="6E7DA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"/>
          <p:cNvSpPr txBox="1"/>
          <p:nvPr/>
        </p:nvSpPr>
        <p:spPr>
          <a:xfrm>
            <a:off x="4077387" y="3953206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Datathon 2024</a:t>
            </a:r>
            <a:r>
              <a:rPr b="0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mayo</a:t>
            </a:r>
            <a:endParaRPr b="0" i="0" sz="11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"/>
          <p:cNvSpPr txBox="1"/>
          <p:nvPr/>
        </p:nvSpPr>
        <p:spPr>
          <a:xfrm>
            <a:off x="83300" y="1765850"/>
            <a:ext cx="6774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i="1" lang="es" sz="4800">
                <a:solidFill>
                  <a:srgbClr val="4A5D90"/>
                </a:solidFill>
              </a:rPr>
              <a:t>SocialLead Insight </a:t>
            </a:r>
            <a:endParaRPr b="0" i="1" sz="48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"/>
          <p:cNvSpPr txBox="1"/>
          <p:nvPr/>
        </p:nvSpPr>
        <p:spPr>
          <a:xfrm>
            <a:off x="7609800" y="172125"/>
            <a:ext cx="67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Nearest 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Neighbours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"/>
          <p:cNvSpPr txBox="1"/>
          <p:nvPr/>
        </p:nvSpPr>
        <p:spPr>
          <a:xfrm>
            <a:off x="83300" y="2640650"/>
            <a:ext cx="7157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i="1" lang="es" sz="2200">
                <a:solidFill>
                  <a:srgbClr val="4A5D90"/>
                </a:solidFill>
              </a:rPr>
              <a:t>Convertir interacciones en áreas de oportunidad</a:t>
            </a:r>
            <a:endParaRPr b="0" i="1" sz="22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p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324" y="114838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d25e4cb537_0_53"/>
          <p:cNvSpPr txBox="1"/>
          <p:nvPr/>
        </p:nvSpPr>
        <p:spPr>
          <a:xfrm>
            <a:off x="852649" y="220500"/>
            <a:ext cx="371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Tendencias del mercado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1" name="Google Shape;331;g2d25e4cb537_0_53"/>
          <p:cNvPicPr preferRelativeResize="0"/>
          <p:nvPr/>
        </p:nvPicPr>
        <p:blipFill rotWithShape="1">
          <a:blip r:embed="rId3">
            <a:alphaModFix/>
          </a:blip>
          <a:srcRect b="0" l="0" r="27703" t="0"/>
          <a:stretch/>
        </p:blipFill>
        <p:spPr>
          <a:xfrm>
            <a:off x="727200" y="740338"/>
            <a:ext cx="7355875" cy="3662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2d25e4cb537_0_53"/>
          <p:cNvSpPr txBox="1"/>
          <p:nvPr/>
        </p:nvSpPr>
        <p:spPr>
          <a:xfrm>
            <a:off x="3283650" y="846350"/>
            <a:ext cx="25767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42424"/>
                </a:solidFill>
              </a:rPr>
              <a:t>Diseño de la tarjeta</a:t>
            </a:r>
            <a:endParaRPr b="1" sz="1700">
              <a:solidFill>
                <a:srgbClr val="242424"/>
              </a:solidFill>
            </a:endParaRPr>
          </a:p>
        </p:txBody>
      </p:sp>
      <p:pic>
        <p:nvPicPr>
          <p:cNvPr id="333" name="Google Shape;333;g2d25e4cb537_0_53"/>
          <p:cNvPicPr preferRelativeResize="0"/>
          <p:nvPr/>
        </p:nvPicPr>
        <p:blipFill rotWithShape="1">
          <a:blip r:embed="rId4">
            <a:alphaModFix/>
          </a:blip>
          <a:srcRect b="30941" l="11190" r="9330" t="26090"/>
          <a:stretch/>
        </p:blipFill>
        <p:spPr>
          <a:xfrm>
            <a:off x="4246675" y="1713325"/>
            <a:ext cx="778748" cy="52624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4" name="Google Shape;334;g2d25e4cb537_0_53"/>
          <p:cNvCxnSpPr/>
          <p:nvPr/>
        </p:nvCxnSpPr>
        <p:spPr>
          <a:xfrm flipH="1">
            <a:off x="4046325" y="2305025"/>
            <a:ext cx="181200" cy="271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5" name="Google Shape;335;g2d25e4cb537_0_53"/>
          <p:cNvSpPr txBox="1"/>
          <p:nvPr/>
        </p:nvSpPr>
        <p:spPr>
          <a:xfrm>
            <a:off x="727200" y="4584300"/>
            <a:ext cx="7996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42424"/>
                </a:solidFill>
              </a:rPr>
              <a:t>Hey Banco crea comunidad apostando por los diseños de sus tarjetas.</a:t>
            </a:r>
            <a:endParaRPr sz="1700">
              <a:solidFill>
                <a:srgbClr val="242424"/>
              </a:solidFill>
            </a:endParaRPr>
          </a:p>
        </p:txBody>
      </p:sp>
      <p:pic>
        <p:nvPicPr>
          <p:cNvPr id="336" name="Google Shape;336;g2d25e4cb537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g2d2601f222b_27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12" y="767625"/>
            <a:ext cx="7989314" cy="372837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g2d2601f222b_27_0"/>
          <p:cNvSpPr txBox="1"/>
          <p:nvPr/>
        </p:nvSpPr>
        <p:spPr>
          <a:xfrm>
            <a:off x="852649" y="220500"/>
            <a:ext cx="371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Tendencias del mercado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g2d2601f222b_27_0"/>
          <p:cNvSpPr txBox="1"/>
          <p:nvPr/>
        </p:nvSpPr>
        <p:spPr>
          <a:xfrm>
            <a:off x="2427450" y="1181325"/>
            <a:ext cx="2258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42424"/>
                </a:solidFill>
              </a:rPr>
              <a:t>Lanzamiento de nuevo diseño de tarjeta</a:t>
            </a:r>
            <a:endParaRPr sz="1500">
              <a:solidFill>
                <a:srgbClr val="242424"/>
              </a:solidFill>
            </a:endParaRPr>
          </a:p>
        </p:txBody>
      </p:sp>
      <p:cxnSp>
        <p:nvCxnSpPr>
          <p:cNvPr id="344" name="Google Shape;344;g2d2601f222b_27_0"/>
          <p:cNvCxnSpPr/>
          <p:nvPr/>
        </p:nvCxnSpPr>
        <p:spPr>
          <a:xfrm rot="10800000">
            <a:off x="1994050" y="995050"/>
            <a:ext cx="366600" cy="32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5" name="Google Shape;345;g2d2601f222b_27_0"/>
          <p:cNvSpPr txBox="1"/>
          <p:nvPr/>
        </p:nvSpPr>
        <p:spPr>
          <a:xfrm>
            <a:off x="727200" y="4584300"/>
            <a:ext cx="7996500" cy="39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42424"/>
                </a:solidFill>
              </a:rPr>
              <a:t>Incremento de interacciones por lanzamiento de nuevos productos.</a:t>
            </a:r>
            <a:endParaRPr sz="1700">
              <a:solidFill>
                <a:srgbClr val="242424"/>
              </a:solidFill>
            </a:endParaRPr>
          </a:p>
        </p:txBody>
      </p:sp>
      <p:pic>
        <p:nvPicPr>
          <p:cNvPr id="346" name="Google Shape;346;g2d2601f222b_27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7" name="Google Shape;347;g2d2601f222b_27_0"/>
          <p:cNvCxnSpPr/>
          <p:nvPr/>
        </p:nvCxnSpPr>
        <p:spPr>
          <a:xfrm flipH="1">
            <a:off x="5403175" y="1381500"/>
            <a:ext cx="307200" cy="327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8" name="Google Shape;348;g2d2601f222b_27_0"/>
          <p:cNvSpPr txBox="1"/>
          <p:nvPr/>
        </p:nvSpPr>
        <p:spPr>
          <a:xfrm>
            <a:off x="5800725" y="1125600"/>
            <a:ext cx="2258400" cy="76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rgbClr val="242424"/>
                </a:solidFill>
              </a:rPr>
              <a:t>Lanzamiento de membresías MegaFan</a:t>
            </a:r>
            <a:endParaRPr sz="1500"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2d2601f222b_2_0"/>
          <p:cNvPicPr preferRelativeResize="0"/>
          <p:nvPr/>
        </p:nvPicPr>
        <p:blipFill rotWithShape="1">
          <a:blip r:embed="rId3">
            <a:alphaModFix/>
          </a:blip>
          <a:srcRect b="2511" l="622" r="622" t="17237"/>
          <a:stretch/>
        </p:blipFill>
        <p:spPr>
          <a:xfrm>
            <a:off x="4572050" y="3291425"/>
            <a:ext cx="4464250" cy="169967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2d2601f222b_2_0"/>
          <p:cNvSpPr txBox="1"/>
          <p:nvPr/>
        </p:nvSpPr>
        <p:spPr>
          <a:xfrm>
            <a:off x="852649" y="220500"/>
            <a:ext cx="371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Tendencias del mercado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g2d2601f222b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71" y="613975"/>
            <a:ext cx="5166546" cy="2551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g2d2601f222b_2_0"/>
          <p:cNvSpPr txBox="1"/>
          <p:nvPr/>
        </p:nvSpPr>
        <p:spPr>
          <a:xfrm>
            <a:off x="485550" y="673450"/>
            <a:ext cx="42954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42424"/>
                </a:solidFill>
              </a:rPr>
              <a:t>Rumores de quiebre de Banco Azteca</a:t>
            </a:r>
            <a:endParaRPr b="1" sz="1700">
              <a:solidFill>
                <a:srgbClr val="242424"/>
              </a:solidFill>
            </a:endParaRPr>
          </a:p>
        </p:txBody>
      </p:sp>
      <p:sp>
        <p:nvSpPr>
          <p:cNvPr id="357" name="Google Shape;357;g2d2601f222b_2_0"/>
          <p:cNvSpPr txBox="1"/>
          <p:nvPr/>
        </p:nvSpPr>
        <p:spPr>
          <a:xfrm>
            <a:off x="5564400" y="2873150"/>
            <a:ext cx="24231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700">
                <a:solidFill>
                  <a:srgbClr val="242424"/>
                </a:solidFill>
              </a:rPr>
              <a:t>Problemas con la app</a:t>
            </a:r>
            <a:endParaRPr b="1" sz="1700">
              <a:solidFill>
                <a:srgbClr val="242424"/>
              </a:solidFill>
            </a:endParaRPr>
          </a:p>
        </p:txBody>
      </p:sp>
      <p:pic>
        <p:nvPicPr>
          <p:cNvPr id="358" name="Google Shape;358;g2d2601f222b_2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374" y="3513113"/>
            <a:ext cx="4167201" cy="1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2d2601f222b_2_0"/>
          <p:cNvSpPr txBox="1"/>
          <p:nvPr/>
        </p:nvSpPr>
        <p:spPr>
          <a:xfrm>
            <a:off x="5799575" y="1232850"/>
            <a:ext cx="28443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rgbClr val="242424"/>
                </a:solidFill>
              </a:rPr>
              <a:t>La satisfacción del cliente se ve afectada por distintos eventos</a:t>
            </a:r>
            <a:endParaRPr sz="1600">
              <a:solidFill>
                <a:srgbClr val="242424"/>
              </a:solidFill>
            </a:endParaRPr>
          </a:p>
        </p:txBody>
      </p:sp>
      <p:pic>
        <p:nvPicPr>
          <p:cNvPr id="360" name="Google Shape;360;g2d2601f222b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d2601f222b_26_0"/>
          <p:cNvSpPr txBox="1"/>
          <p:nvPr>
            <p:ph type="title"/>
          </p:nvPr>
        </p:nvSpPr>
        <p:spPr>
          <a:xfrm>
            <a:off x="301925" y="1602275"/>
            <a:ext cx="70662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700"/>
              <a:t>Análisis de sentimiento</a:t>
            </a:r>
            <a:endParaRPr b="1" sz="4700"/>
          </a:p>
        </p:txBody>
      </p:sp>
      <p:sp>
        <p:nvSpPr>
          <p:cNvPr id="366" name="Google Shape;366;g2d2601f222b_26_0"/>
          <p:cNvSpPr txBox="1"/>
          <p:nvPr/>
        </p:nvSpPr>
        <p:spPr>
          <a:xfrm>
            <a:off x="422725" y="2979400"/>
            <a:ext cx="57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424"/>
                </a:solidFill>
              </a:rPr>
              <a:t>Usando agentes de extracción</a:t>
            </a:r>
            <a:endParaRPr sz="1800">
              <a:solidFill>
                <a:srgbClr val="242424"/>
              </a:solidFill>
            </a:endParaRPr>
          </a:p>
        </p:txBody>
      </p:sp>
      <p:pic>
        <p:nvPicPr>
          <p:cNvPr id="367" name="Google Shape;367;g2d2601f222b_2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d26bf4276b_0_16"/>
          <p:cNvSpPr txBox="1"/>
          <p:nvPr/>
        </p:nvSpPr>
        <p:spPr>
          <a:xfrm>
            <a:off x="706800" y="1451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Tópicos en sentimiento</a:t>
            </a:r>
            <a:endParaRPr/>
          </a:p>
        </p:txBody>
      </p:sp>
      <p:pic>
        <p:nvPicPr>
          <p:cNvPr id="373" name="Google Shape;373;g2d26bf4276b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2d26bf4276b_0_16"/>
          <p:cNvSpPr/>
          <p:nvPr/>
        </p:nvSpPr>
        <p:spPr>
          <a:xfrm>
            <a:off x="615500" y="1000700"/>
            <a:ext cx="3409500" cy="3852300"/>
          </a:xfrm>
          <a:prstGeom prst="roundRect">
            <a:avLst>
              <a:gd fmla="val 16667" name="adj"/>
            </a:avLst>
          </a:prstGeom>
          <a:solidFill>
            <a:srgbClr val="4A5D9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rPr lang="es" sz="2400">
                <a:solidFill>
                  <a:schemeClr val="lt1"/>
                </a:solidFill>
              </a:rPr>
              <a:t>F</a:t>
            </a:r>
            <a:r>
              <a:rPr lang="es" sz="2400">
                <a:solidFill>
                  <a:schemeClr val="lt1"/>
                </a:solidFill>
              </a:rPr>
              <a:t>eedback con sentimiento positivo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35"/>
              <a:buFont typeface="Arial"/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Demora en la asignación del crédito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Tweets que amenazan con cambiar de banco por la mala atención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Mala atención al cliente (Servicio lento)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Problemas en la cuenta (mal sentimiento de seguridad)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375" name="Google Shape;375;g2d26bf4276b_0_16"/>
          <p:cNvSpPr/>
          <p:nvPr/>
        </p:nvSpPr>
        <p:spPr>
          <a:xfrm>
            <a:off x="4996625" y="1000700"/>
            <a:ext cx="3409500" cy="3852300"/>
          </a:xfrm>
          <a:prstGeom prst="roundRect">
            <a:avLst>
              <a:gd fmla="val 16667" name="adj"/>
            </a:avLst>
          </a:prstGeom>
          <a:solidFill>
            <a:srgbClr val="4A5D9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</a:rPr>
              <a:t>F</a:t>
            </a:r>
            <a:r>
              <a:rPr lang="es" sz="2400">
                <a:solidFill>
                  <a:schemeClr val="lt1"/>
                </a:solidFill>
              </a:rPr>
              <a:t>eedback con sentimiento negativo</a:t>
            </a:r>
            <a:endParaRPr sz="24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Demora en la asignación del crédito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Tweets que amenazan con cambiar de banco por la mala atención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Mala atención al cliente (Servicio lento)</a:t>
            </a:r>
            <a:endParaRPr>
              <a:solidFill>
                <a:srgbClr val="FEFCF6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FCF6"/>
              </a:buClr>
              <a:buSzPts val="1400"/>
              <a:buChar char="●"/>
            </a:pPr>
            <a:r>
              <a:rPr lang="es">
                <a:solidFill>
                  <a:srgbClr val="FEFCF6"/>
                </a:solidFill>
              </a:rPr>
              <a:t>Problemas en la cuenta (mal sentimiento de seguridad)</a:t>
            </a:r>
            <a:endParaRPr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d2601f222b_27_27"/>
          <p:cNvSpPr txBox="1"/>
          <p:nvPr/>
        </p:nvSpPr>
        <p:spPr>
          <a:xfrm>
            <a:off x="866000" y="124375"/>
            <a:ext cx="68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Proporción de tópicos en feedback </a:t>
            </a:r>
            <a:endParaRPr/>
          </a:p>
        </p:txBody>
      </p:sp>
      <p:pic>
        <p:nvPicPr>
          <p:cNvPr id="381" name="Google Shape;381;g2d2601f222b_27_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g2d2601f222b_27_27"/>
          <p:cNvPicPr preferRelativeResize="0"/>
          <p:nvPr/>
        </p:nvPicPr>
        <p:blipFill rotWithShape="1">
          <a:blip r:embed="rId4">
            <a:alphaModFix/>
          </a:blip>
          <a:srcRect b="2290" l="0" r="0" t="2280"/>
          <a:stretch/>
        </p:blipFill>
        <p:spPr>
          <a:xfrm>
            <a:off x="4483925" y="1280075"/>
            <a:ext cx="4406375" cy="3010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g2d2601f222b_27_27"/>
          <p:cNvPicPr preferRelativeResize="0"/>
          <p:nvPr/>
        </p:nvPicPr>
        <p:blipFill rotWithShape="1">
          <a:blip r:embed="rId5">
            <a:alphaModFix/>
          </a:blip>
          <a:srcRect b="0" l="3520" r="3594" t="8850"/>
          <a:stretch/>
        </p:blipFill>
        <p:spPr>
          <a:xfrm>
            <a:off x="331975" y="1266300"/>
            <a:ext cx="3884925" cy="3037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g2d2601f222b_27_27"/>
          <p:cNvSpPr txBox="1"/>
          <p:nvPr/>
        </p:nvSpPr>
        <p:spPr>
          <a:xfrm>
            <a:off x="1594700" y="929700"/>
            <a:ext cx="1022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Positivos.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85" name="Google Shape;385;g2d2601f222b_27_27"/>
          <p:cNvSpPr txBox="1"/>
          <p:nvPr/>
        </p:nvSpPr>
        <p:spPr>
          <a:xfrm>
            <a:off x="6266500" y="866100"/>
            <a:ext cx="1022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Negativos.</a:t>
            </a:r>
            <a:endParaRPr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d2601f222b_5_10"/>
          <p:cNvSpPr txBox="1"/>
          <p:nvPr>
            <p:ph idx="1" type="body"/>
          </p:nvPr>
        </p:nvSpPr>
        <p:spPr>
          <a:xfrm>
            <a:off x="5115650" y="2042700"/>
            <a:ext cx="3611700" cy="132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Mala experiencia en la atención al cliente (problemas con la cuenta, la app y demoras en la comunicación)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Tardanza en la asignación del crédito</a:t>
            </a:r>
            <a:endParaRPr/>
          </a:p>
        </p:txBody>
      </p:sp>
      <p:sp>
        <p:nvSpPr>
          <p:cNvPr id="391" name="Google Shape;391;g2d2601f222b_5_10"/>
          <p:cNvSpPr txBox="1"/>
          <p:nvPr>
            <p:ph idx="4" type="subTitle"/>
          </p:nvPr>
        </p:nvSpPr>
        <p:spPr>
          <a:xfrm>
            <a:off x="5115650" y="1000600"/>
            <a:ext cx="33636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Problemas en servicio encontrados en tweets con sentimiento negativo</a:t>
            </a:r>
            <a:endParaRPr/>
          </a:p>
        </p:txBody>
      </p:sp>
      <p:pic>
        <p:nvPicPr>
          <p:cNvPr id="392" name="Google Shape;392;g2d2601f222b_5_1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4002" r="3993" t="0"/>
          <a:stretch/>
        </p:blipFill>
        <p:spPr>
          <a:xfrm>
            <a:off x="5225" y="895825"/>
            <a:ext cx="5033200" cy="3583350"/>
          </a:xfrm>
          <a:prstGeom prst="rect">
            <a:avLst/>
          </a:prstGeom>
        </p:spPr>
      </p:pic>
      <p:sp>
        <p:nvSpPr>
          <p:cNvPr id="393" name="Google Shape;393;g2d2601f222b_5_10"/>
          <p:cNvSpPr txBox="1"/>
          <p:nvPr/>
        </p:nvSpPr>
        <p:spPr>
          <a:xfrm>
            <a:off x="5183150" y="2765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Tópicos en sentimiento</a:t>
            </a:r>
            <a:endParaRPr/>
          </a:p>
        </p:txBody>
      </p:sp>
      <p:pic>
        <p:nvPicPr>
          <p:cNvPr id="394" name="Google Shape;394;g2d2601f222b_5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2601f222b_26_6"/>
          <p:cNvSpPr txBox="1"/>
          <p:nvPr>
            <p:ph type="title"/>
          </p:nvPr>
        </p:nvSpPr>
        <p:spPr>
          <a:xfrm>
            <a:off x="301925" y="1602275"/>
            <a:ext cx="6645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Atracción de clientes potenciales</a:t>
            </a:r>
            <a:endParaRPr b="1" sz="4800"/>
          </a:p>
        </p:txBody>
      </p:sp>
      <p:pic>
        <p:nvPicPr>
          <p:cNvPr id="400" name="Google Shape;400;g2d2601f222b_26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2d2601f222b_5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63" y="844625"/>
            <a:ext cx="8151674" cy="41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g2d2601f222b_5_17"/>
          <p:cNvSpPr txBox="1"/>
          <p:nvPr/>
        </p:nvSpPr>
        <p:spPr>
          <a:xfrm>
            <a:off x="903825" y="157600"/>
            <a:ext cx="784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Características que atraen clientes potenciales</a:t>
            </a:r>
            <a:endParaRPr/>
          </a:p>
        </p:txBody>
      </p:sp>
      <p:pic>
        <p:nvPicPr>
          <p:cNvPr id="407" name="Google Shape;407;g2d2601f222b_5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2" name="Google Shape;412;g2d2601f222b_6_0"/>
          <p:cNvPicPr preferRelativeResize="0"/>
          <p:nvPr/>
        </p:nvPicPr>
        <p:blipFill rotWithShape="1">
          <a:blip r:embed="rId3">
            <a:alphaModFix/>
          </a:blip>
          <a:srcRect b="8737" l="13206" r="37146" t="28270"/>
          <a:stretch/>
        </p:blipFill>
        <p:spPr>
          <a:xfrm>
            <a:off x="1351914" y="754000"/>
            <a:ext cx="5822189" cy="41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2d2601f222b_6_0"/>
          <p:cNvSpPr txBox="1"/>
          <p:nvPr/>
        </p:nvSpPr>
        <p:spPr>
          <a:xfrm>
            <a:off x="7265100" y="4368475"/>
            <a:ext cx="115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Hey Coins</a:t>
            </a:r>
            <a:endParaRPr b="1">
              <a:solidFill>
                <a:srgbClr val="242424"/>
              </a:solidFill>
            </a:endParaRPr>
          </a:p>
        </p:txBody>
      </p:sp>
      <p:cxnSp>
        <p:nvCxnSpPr>
          <p:cNvPr id="414" name="Google Shape;414;g2d2601f222b_6_0"/>
          <p:cNvCxnSpPr/>
          <p:nvPr/>
        </p:nvCxnSpPr>
        <p:spPr>
          <a:xfrm rot="10800000">
            <a:off x="6066125" y="4127850"/>
            <a:ext cx="1148400" cy="434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g2d2601f222b_6_0"/>
          <p:cNvCxnSpPr/>
          <p:nvPr/>
        </p:nvCxnSpPr>
        <p:spPr>
          <a:xfrm>
            <a:off x="2006300" y="2006975"/>
            <a:ext cx="776400" cy="77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g2d2601f222b_6_0"/>
          <p:cNvCxnSpPr/>
          <p:nvPr/>
        </p:nvCxnSpPr>
        <p:spPr>
          <a:xfrm flipH="1">
            <a:off x="5605200" y="1473225"/>
            <a:ext cx="921900" cy="50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g2d2601f222b_6_0"/>
          <p:cNvCxnSpPr/>
          <p:nvPr/>
        </p:nvCxnSpPr>
        <p:spPr>
          <a:xfrm>
            <a:off x="866000" y="3478875"/>
            <a:ext cx="1156500" cy="42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g2d2601f222b_6_0"/>
          <p:cNvCxnSpPr/>
          <p:nvPr/>
        </p:nvCxnSpPr>
        <p:spPr>
          <a:xfrm flipH="1">
            <a:off x="6341100" y="2718675"/>
            <a:ext cx="1132200" cy="54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9" name="Google Shape;419;g2d2601f222b_6_0"/>
          <p:cNvSpPr txBox="1"/>
          <p:nvPr/>
        </p:nvSpPr>
        <p:spPr>
          <a:xfrm>
            <a:off x="7473288" y="2035163"/>
            <a:ext cx="1576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Acceso a Festivales Musicales</a:t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420" name="Google Shape;420;g2d2601f222b_6_0"/>
          <p:cNvSpPr txBox="1"/>
          <p:nvPr/>
        </p:nvSpPr>
        <p:spPr>
          <a:xfrm>
            <a:off x="6458325" y="1004175"/>
            <a:ext cx="1423500" cy="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Productos de inversión</a:t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421" name="Google Shape;421;g2d2601f222b_6_0"/>
          <p:cNvSpPr txBox="1"/>
          <p:nvPr/>
        </p:nvSpPr>
        <p:spPr>
          <a:xfrm>
            <a:off x="1375500" y="1634975"/>
            <a:ext cx="107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Cashback</a:t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422" name="Google Shape;422;g2d2601f222b_6_0"/>
          <p:cNvSpPr txBox="1"/>
          <p:nvPr/>
        </p:nvSpPr>
        <p:spPr>
          <a:xfrm>
            <a:off x="299900" y="2718675"/>
            <a:ext cx="186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242424"/>
                </a:solidFill>
              </a:rPr>
              <a:t>Tasas de Rendimiento Atractivas</a:t>
            </a:r>
            <a:endParaRPr b="1">
              <a:solidFill>
                <a:srgbClr val="242424"/>
              </a:solidFill>
            </a:endParaRPr>
          </a:p>
        </p:txBody>
      </p:sp>
      <p:sp>
        <p:nvSpPr>
          <p:cNvPr id="423" name="Google Shape;423;g2d2601f222b_6_0"/>
          <p:cNvSpPr txBox="1"/>
          <p:nvPr/>
        </p:nvSpPr>
        <p:spPr>
          <a:xfrm>
            <a:off x="866000" y="124375"/>
            <a:ext cx="684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Productos y servicios con sentimiento positivo</a:t>
            </a:r>
            <a:endParaRPr/>
          </a:p>
        </p:txBody>
      </p:sp>
      <p:pic>
        <p:nvPicPr>
          <p:cNvPr id="424" name="Google Shape;424;g2d2601f222b_6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d26bf4276b_1_2"/>
          <p:cNvSpPr txBox="1"/>
          <p:nvPr>
            <p:ph idx="1" type="subTitle"/>
          </p:nvPr>
        </p:nvSpPr>
        <p:spPr>
          <a:xfrm>
            <a:off x="3233400" y="508575"/>
            <a:ext cx="2677200" cy="8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b="1" lang="es" sz="1560"/>
              <a:t>NOSOTROS</a:t>
            </a:r>
            <a:endParaRPr b="1" sz="1560"/>
          </a:p>
        </p:txBody>
      </p:sp>
      <p:sp>
        <p:nvSpPr>
          <p:cNvPr id="216" name="Google Shape;216;g2d26bf4276b_1_2"/>
          <p:cNvSpPr txBox="1"/>
          <p:nvPr/>
        </p:nvSpPr>
        <p:spPr>
          <a:xfrm>
            <a:off x="222300" y="3463525"/>
            <a:ext cx="2021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Viridiana Méndez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Lic. en Matemáticas Aplicadas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7" name="Google Shape;217;g2d26bf4276b_1_2"/>
          <p:cNvSpPr txBox="1"/>
          <p:nvPr/>
        </p:nvSpPr>
        <p:spPr>
          <a:xfrm>
            <a:off x="7168900" y="3423075"/>
            <a:ext cx="158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Luis Díaz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Lic. en Física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8" name="Google Shape;218;g2d26bf4276b_1_2"/>
          <p:cNvSpPr txBox="1"/>
          <p:nvPr/>
        </p:nvSpPr>
        <p:spPr>
          <a:xfrm>
            <a:off x="4747825" y="3423075"/>
            <a:ext cx="193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Sacbé García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Lic. en Matemáticas Aplicadas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19" name="Google Shape;219;g2d26bf4276b_1_2"/>
          <p:cNvSpPr txBox="1"/>
          <p:nvPr/>
        </p:nvSpPr>
        <p:spPr>
          <a:xfrm>
            <a:off x="1878450" y="3463525"/>
            <a:ext cx="30621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Ricardo Zavala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Lic. en Ingeniería </a:t>
            </a:r>
            <a:endParaRPr b="1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</a:rPr>
              <a:t>Matemática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0" name="Google Shape;220;g2d26bf4276b_1_2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3540" l="0" r="0" t="3540"/>
          <a:stretch/>
        </p:blipFill>
        <p:spPr>
          <a:xfrm>
            <a:off x="267298" y="1332725"/>
            <a:ext cx="1931400" cy="1794600"/>
          </a:xfrm>
          <a:prstGeom prst="ellipse">
            <a:avLst/>
          </a:prstGeom>
        </p:spPr>
      </p:pic>
      <p:pic>
        <p:nvPicPr>
          <p:cNvPr id="221" name="Google Shape;221;g2d26bf4276b_1_2"/>
          <p:cNvPicPr preferRelativeResize="0"/>
          <p:nvPr>
            <p:ph idx="4" type="pic"/>
          </p:nvPr>
        </p:nvPicPr>
        <p:blipFill rotWithShape="1">
          <a:blip r:embed="rId4">
            <a:alphaModFix/>
          </a:blip>
          <a:srcRect b="3540" l="0" r="0" t="3540"/>
          <a:stretch/>
        </p:blipFill>
        <p:spPr>
          <a:xfrm>
            <a:off x="4625536" y="1332725"/>
            <a:ext cx="1931400" cy="1794600"/>
          </a:xfrm>
          <a:prstGeom prst="ellipse">
            <a:avLst/>
          </a:prstGeom>
        </p:spPr>
      </p:pic>
      <p:pic>
        <p:nvPicPr>
          <p:cNvPr id="222" name="Google Shape;222;g2d26bf4276b_1_2"/>
          <p:cNvPicPr preferRelativeResize="0"/>
          <p:nvPr>
            <p:ph idx="5" type="pic"/>
          </p:nvPr>
        </p:nvPicPr>
        <p:blipFill rotWithShape="1">
          <a:blip r:embed="rId5">
            <a:alphaModFix/>
          </a:blip>
          <a:srcRect b="3540" l="0" r="0" t="3540"/>
          <a:stretch/>
        </p:blipFill>
        <p:spPr>
          <a:xfrm>
            <a:off x="6807250" y="1332713"/>
            <a:ext cx="1931400" cy="1794600"/>
          </a:xfrm>
          <a:prstGeom prst="ellipse">
            <a:avLst/>
          </a:prstGeom>
        </p:spPr>
      </p:pic>
      <p:pic>
        <p:nvPicPr>
          <p:cNvPr id="223" name="Google Shape;223;g2d26bf4276b_1_2"/>
          <p:cNvPicPr preferRelativeResize="0"/>
          <p:nvPr>
            <p:ph idx="3" type="pic"/>
          </p:nvPr>
        </p:nvPicPr>
        <p:blipFill rotWithShape="1">
          <a:blip r:embed="rId6">
            <a:alphaModFix/>
          </a:blip>
          <a:srcRect b="2803" l="0" r="0" t="2803"/>
          <a:stretch/>
        </p:blipFill>
        <p:spPr>
          <a:xfrm>
            <a:off x="2443794" y="1332733"/>
            <a:ext cx="1931400" cy="1794600"/>
          </a:xfrm>
          <a:prstGeom prst="ellipse">
            <a:avLst/>
          </a:prstGeom>
        </p:spPr>
      </p:pic>
      <p:pic>
        <p:nvPicPr>
          <p:cNvPr id="224" name="Google Shape;224;g2d26bf4276b_1_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51324" y="95013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d26bf4276b_1_2"/>
          <p:cNvSpPr txBox="1"/>
          <p:nvPr/>
        </p:nvSpPr>
        <p:spPr>
          <a:xfrm>
            <a:off x="8313450" y="152300"/>
            <a:ext cx="67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Nearest 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Neighbours</a:t>
            </a:r>
            <a:endParaRPr b="0" i="0" sz="9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d2601f222b_26_11"/>
          <p:cNvSpPr txBox="1"/>
          <p:nvPr>
            <p:ph type="title"/>
          </p:nvPr>
        </p:nvSpPr>
        <p:spPr>
          <a:xfrm>
            <a:off x="301925" y="1602275"/>
            <a:ext cx="6645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Análisis de la competencia</a:t>
            </a:r>
            <a:endParaRPr b="1" sz="4800"/>
          </a:p>
        </p:txBody>
      </p:sp>
      <p:pic>
        <p:nvPicPr>
          <p:cNvPr id="430" name="Google Shape;430;g2d2601f222b_26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5" name="Google Shape;435;g2d2601f222b_5_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9024" y="743263"/>
            <a:ext cx="7505950" cy="3847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g2d2601f222b_5_33"/>
          <p:cNvSpPr txBox="1"/>
          <p:nvPr/>
        </p:nvSpPr>
        <p:spPr>
          <a:xfrm>
            <a:off x="1509825" y="4692125"/>
            <a:ext cx="6321300" cy="2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Bancos con los que son comparados Hey Banco y los clientes igual prefieren </a:t>
            </a:r>
            <a:endParaRPr sz="1700">
              <a:solidFill>
                <a:srgbClr val="242424"/>
              </a:solidFill>
            </a:endParaRPr>
          </a:p>
        </p:txBody>
      </p:sp>
      <p:sp>
        <p:nvSpPr>
          <p:cNvPr id="437" name="Google Shape;437;g2d2601f222b_5_33"/>
          <p:cNvSpPr txBox="1"/>
          <p:nvPr/>
        </p:nvSpPr>
        <p:spPr>
          <a:xfrm>
            <a:off x="911750" y="139400"/>
            <a:ext cx="704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Bancos de la competencia nombrados en los tweets</a:t>
            </a:r>
            <a:endParaRPr/>
          </a:p>
        </p:txBody>
      </p:sp>
      <p:pic>
        <p:nvPicPr>
          <p:cNvPr id="438" name="Google Shape;438;g2d2601f222b_5_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d2601f222b_26_17"/>
          <p:cNvSpPr txBox="1"/>
          <p:nvPr>
            <p:ph type="title"/>
          </p:nvPr>
        </p:nvSpPr>
        <p:spPr>
          <a:xfrm>
            <a:off x="323325" y="767625"/>
            <a:ext cx="6645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Trabajo futuro</a:t>
            </a:r>
            <a:endParaRPr b="1" sz="4800"/>
          </a:p>
        </p:txBody>
      </p:sp>
      <p:pic>
        <p:nvPicPr>
          <p:cNvPr id="444" name="Google Shape;444;g2d2601f222b_26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g2d2601f222b_26_17"/>
          <p:cNvSpPr txBox="1"/>
          <p:nvPr/>
        </p:nvSpPr>
        <p:spPr>
          <a:xfrm>
            <a:off x="564075" y="2263950"/>
            <a:ext cx="6164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s">
                <a:solidFill>
                  <a:srgbClr val="242424"/>
                </a:solidFill>
              </a:rPr>
              <a:t>Utilizar un agente de extracción para clasificar los tweets en cada una de las áreas de servicio del ecosistema hey.</a:t>
            </a:r>
            <a:endParaRPr>
              <a:solidFill>
                <a:srgbClr val="242424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400"/>
              <a:buChar char="●"/>
            </a:pPr>
            <a:r>
              <a:rPr lang="es">
                <a:solidFill>
                  <a:srgbClr val="242424"/>
                </a:solidFill>
              </a:rPr>
              <a:t>Extraer usuarios de los tweets para hacer segmentación de clientes</a:t>
            </a:r>
            <a:endParaRPr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9F0D2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d25e4cb537_0_927"/>
          <p:cNvSpPr txBox="1"/>
          <p:nvPr/>
        </p:nvSpPr>
        <p:spPr>
          <a:xfrm>
            <a:off x="6301387" y="4317131"/>
            <a:ext cx="16524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Datathon 2024</a:t>
            </a:r>
            <a:r>
              <a:rPr b="0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1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1100">
                <a:solidFill>
                  <a:srgbClr val="4A5D90"/>
                </a:solidFill>
              </a:rPr>
              <a:t>M</a:t>
            </a:r>
            <a:r>
              <a:rPr b="0" i="0" lang="es" sz="11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ayo</a:t>
            </a:r>
            <a:endParaRPr b="0" i="0" sz="11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g2d25e4cb537_0_927"/>
          <p:cNvSpPr txBox="1"/>
          <p:nvPr/>
        </p:nvSpPr>
        <p:spPr>
          <a:xfrm>
            <a:off x="156075" y="973300"/>
            <a:ext cx="6774900" cy="6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i="1" lang="es" sz="4800">
                <a:solidFill>
                  <a:srgbClr val="4A5D90"/>
                </a:solidFill>
              </a:rPr>
              <a:t>SocialLead Insight </a:t>
            </a:r>
            <a:endParaRPr b="0" i="1" sz="48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g2d25e4cb537_0_927"/>
          <p:cNvSpPr txBox="1"/>
          <p:nvPr/>
        </p:nvSpPr>
        <p:spPr>
          <a:xfrm>
            <a:off x="7609800" y="172125"/>
            <a:ext cx="678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The 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Nearest 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s" sz="9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Neighbours</a:t>
            </a:r>
            <a:endParaRPr b="0" i="0" sz="9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2d25e4cb537_0_927"/>
          <p:cNvSpPr txBox="1"/>
          <p:nvPr/>
        </p:nvSpPr>
        <p:spPr>
          <a:xfrm>
            <a:off x="156075" y="1993675"/>
            <a:ext cx="71571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</a:pPr>
            <a:r>
              <a:rPr i="1" lang="es" sz="2200">
                <a:solidFill>
                  <a:srgbClr val="4A5D90"/>
                </a:solidFill>
              </a:rPr>
              <a:t>Convertir interacciones en áreas de oportunidad</a:t>
            </a:r>
            <a:endParaRPr b="0" i="1" sz="22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4" name="Google Shape;454;g2d25e4cb537_0_9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324" y="114838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g2d25e4cb537_0_927"/>
          <p:cNvSpPr txBox="1"/>
          <p:nvPr/>
        </p:nvSpPr>
        <p:spPr>
          <a:xfrm>
            <a:off x="1108625" y="1748825"/>
            <a:ext cx="16200" cy="3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456" name="Google Shape;456;g2d25e4cb537_0_927"/>
          <p:cNvSpPr txBox="1"/>
          <p:nvPr/>
        </p:nvSpPr>
        <p:spPr>
          <a:xfrm>
            <a:off x="437375" y="2961300"/>
            <a:ext cx="5394300" cy="13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>
                <a:solidFill>
                  <a:srgbClr val="242424"/>
                </a:solidFill>
              </a:rPr>
              <a:t>CONTACTANOS</a:t>
            </a:r>
            <a:endParaRPr b="1" i="1">
              <a:solidFill>
                <a:srgbClr val="2424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Sacbé García García, </a:t>
            </a:r>
            <a:r>
              <a:rPr b="1" lang="es" u="sng">
                <a:solidFill>
                  <a:schemeClr val="dk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sacbe.garcia@cimat.mx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Viridiana Itzel Méndez Vásquez </a:t>
            </a:r>
            <a:r>
              <a:rPr b="1" lang="es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viridiana.mendez@cimat.mx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Ricardo Alfredo Zavala Cordero </a:t>
            </a:r>
            <a:r>
              <a:rPr b="1" lang="es" u="sng">
                <a:solidFill>
                  <a:schemeClr val="dk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ricardo.zavala@cimat.mx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dk1"/>
                </a:solidFill>
              </a:rPr>
              <a:t>Luis Díaz Calvo </a:t>
            </a:r>
            <a:r>
              <a:rPr b="1" lang="es" u="sng">
                <a:solidFill>
                  <a:schemeClr val="dk1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luis.diaz@cimat.mx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57" name="Google Shape;457;g2d25e4cb537_0_9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33588" y="3476360"/>
            <a:ext cx="276825" cy="27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2d25e4cb537_0_9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5800" y="3696097"/>
            <a:ext cx="276825" cy="27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2d25e4cb537_0_9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56175" y="3907647"/>
            <a:ext cx="276825" cy="279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2d25e4cb537_0_9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96213" y="4143422"/>
            <a:ext cx="276825" cy="279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d25e4cb537_0_515"/>
          <p:cNvSpPr txBox="1"/>
          <p:nvPr>
            <p:ph idx="2" type="body"/>
          </p:nvPr>
        </p:nvSpPr>
        <p:spPr>
          <a:xfrm>
            <a:off x="338275" y="1992975"/>
            <a:ext cx="2757000" cy="25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Crédito Hey garantizado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Diseño de tarjeta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Cashback recibido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Tasa anual de inversión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Servicio al cliente</a:t>
            </a:r>
            <a:endParaRPr/>
          </a:p>
        </p:txBody>
      </p:sp>
      <p:sp>
        <p:nvSpPr>
          <p:cNvPr id="466" name="Google Shape;466;g2d25e4cb537_0_515"/>
          <p:cNvSpPr txBox="1"/>
          <p:nvPr>
            <p:ph idx="1" type="subTitle"/>
          </p:nvPr>
        </p:nvSpPr>
        <p:spPr>
          <a:xfrm>
            <a:off x="432825" y="940775"/>
            <a:ext cx="29091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2400"/>
              <a:t>Tópicos en feedback con sentimiento positivo</a:t>
            </a:r>
            <a:endParaRPr sz="2400"/>
          </a:p>
        </p:txBody>
      </p:sp>
      <p:pic>
        <p:nvPicPr>
          <p:cNvPr id="467" name="Google Shape;467;g2d25e4cb537_0_515"/>
          <p:cNvPicPr preferRelativeResize="0"/>
          <p:nvPr/>
        </p:nvPicPr>
        <p:blipFill rotWithShape="1">
          <a:blip r:embed="rId3">
            <a:alphaModFix/>
          </a:blip>
          <a:srcRect b="7869" l="8864" r="21883" t="5075"/>
          <a:stretch/>
        </p:blipFill>
        <p:spPr>
          <a:xfrm>
            <a:off x="3641350" y="794300"/>
            <a:ext cx="5502651" cy="4323516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g2d25e4cb537_0_515"/>
          <p:cNvSpPr txBox="1"/>
          <p:nvPr/>
        </p:nvSpPr>
        <p:spPr>
          <a:xfrm>
            <a:off x="5183150" y="2765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Tópicos en sentimiento</a:t>
            </a:r>
            <a:endParaRPr/>
          </a:p>
        </p:txBody>
      </p:sp>
      <p:pic>
        <p:nvPicPr>
          <p:cNvPr id="469" name="Google Shape;469;g2d25e4cb537_0_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d26bf4276b_44_0"/>
          <p:cNvSpPr txBox="1"/>
          <p:nvPr>
            <p:ph idx="2" type="body"/>
          </p:nvPr>
        </p:nvSpPr>
        <p:spPr>
          <a:xfrm>
            <a:off x="338275" y="1992975"/>
            <a:ext cx="2757000" cy="25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Demora en la asignación del crédito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Tweets que amenazan con cambiar de banco por la mala atención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Mala atención al cliente (Servicio lento)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Problemas en la cuenta (mal sentimiento de seguridad)</a:t>
            </a:r>
            <a:endParaRPr/>
          </a:p>
        </p:txBody>
      </p:sp>
      <p:sp>
        <p:nvSpPr>
          <p:cNvPr id="475" name="Google Shape;475;g2d26bf4276b_44_0"/>
          <p:cNvSpPr txBox="1"/>
          <p:nvPr>
            <p:ph idx="1" type="subTitle"/>
          </p:nvPr>
        </p:nvSpPr>
        <p:spPr>
          <a:xfrm>
            <a:off x="432825" y="940775"/>
            <a:ext cx="3060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2400"/>
              <a:t>Tópicos en </a:t>
            </a:r>
            <a:endParaRPr sz="2400"/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s" sz="2400"/>
              <a:t>feedback con sentimiento negativo</a:t>
            </a:r>
            <a:endParaRPr sz="2400"/>
          </a:p>
        </p:txBody>
      </p:sp>
      <p:pic>
        <p:nvPicPr>
          <p:cNvPr id="476" name="Google Shape;476;g2d26bf4276b_4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4475" y="1093175"/>
            <a:ext cx="5509525" cy="3291483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2d26bf4276b_44_0"/>
          <p:cNvSpPr txBox="1"/>
          <p:nvPr/>
        </p:nvSpPr>
        <p:spPr>
          <a:xfrm>
            <a:off x="5183150" y="2765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Tópicos en sentimiento</a:t>
            </a:r>
            <a:endParaRPr/>
          </a:p>
        </p:txBody>
      </p:sp>
      <p:pic>
        <p:nvPicPr>
          <p:cNvPr id="478" name="Google Shape;478;g2d26bf4276b_4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d26ad5fa97_0_0"/>
          <p:cNvSpPr txBox="1"/>
          <p:nvPr/>
        </p:nvSpPr>
        <p:spPr>
          <a:xfrm>
            <a:off x="852648" y="220500"/>
            <a:ext cx="4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Generación de ideas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1" name="Google Shape;231;g2d26ad5fa9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2" name="Google Shape;232;g2d26ad5fa97_0_0"/>
          <p:cNvGrpSpPr/>
          <p:nvPr/>
        </p:nvGrpSpPr>
        <p:grpSpPr>
          <a:xfrm>
            <a:off x="823925" y="1047225"/>
            <a:ext cx="5460000" cy="2734475"/>
            <a:chOff x="796625" y="832750"/>
            <a:chExt cx="5460000" cy="2734475"/>
          </a:xfrm>
        </p:grpSpPr>
        <p:sp>
          <p:nvSpPr>
            <p:cNvPr id="233" name="Google Shape;233;g2d26ad5fa97_0_0"/>
            <p:cNvSpPr txBox="1"/>
            <p:nvPr/>
          </p:nvSpPr>
          <p:spPr>
            <a:xfrm>
              <a:off x="825350" y="832750"/>
              <a:ext cx="5214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500"/>
                <a:t>Identificación de perfiles de riesgo con base en los tweets.</a:t>
              </a:r>
              <a:r>
                <a:rPr b="0" i="0" lang="es" sz="1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 </a:t>
              </a:r>
              <a:endParaRPr sz="1500"/>
            </a:p>
          </p:txBody>
        </p:sp>
        <p:sp>
          <p:nvSpPr>
            <p:cNvPr id="234" name="Google Shape;234;g2d26ad5fa97_0_0"/>
            <p:cNvSpPr txBox="1"/>
            <p:nvPr/>
          </p:nvSpPr>
          <p:spPr>
            <a:xfrm>
              <a:off x="825348" y="2413980"/>
              <a:ext cx="48990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0D0D0D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Análisis de Estrategias Financieras mediante tópicos utilizando un Enfoque Tradicional</a:t>
              </a:r>
              <a:endParaRPr sz="1600"/>
            </a:p>
          </p:txBody>
        </p:sp>
        <p:sp>
          <p:nvSpPr>
            <p:cNvPr id="235" name="Google Shape;235;g2d26ad5fa97_0_0"/>
            <p:cNvSpPr txBox="1"/>
            <p:nvPr/>
          </p:nvSpPr>
          <p:spPr>
            <a:xfrm>
              <a:off x="796625" y="3120825"/>
              <a:ext cx="54600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1700">
                  <a:solidFill>
                    <a:srgbClr val="242424"/>
                  </a:solidFill>
                </a:rPr>
                <a:t>Análisis de sentimiento usando una LLM.</a:t>
              </a:r>
              <a:endParaRPr b="1" sz="1700">
                <a:solidFill>
                  <a:srgbClr val="242424"/>
                </a:solidFill>
              </a:endParaRPr>
            </a:p>
          </p:txBody>
        </p:sp>
        <p:sp>
          <p:nvSpPr>
            <p:cNvPr id="236" name="Google Shape;236;g2d26ad5fa97_0_0"/>
            <p:cNvSpPr txBox="1"/>
            <p:nvPr/>
          </p:nvSpPr>
          <p:spPr>
            <a:xfrm>
              <a:off x="825350" y="1614850"/>
              <a:ext cx="514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300">
                  <a:solidFill>
                    <a:srgbClr val="0D0D0D"/>
                  </a:solidFill>
                  <a:highlight>
                    <a:srgbClr val="FFFFFF"/>
                  </a:highlight>
                  <a:latin typeface="Roboto"/>
                  <a:ea typeface="Roboto"/>
                  <a:cs typeface="Roboto"/>
                  <a:sym typeface="Roboto"/>
                </a:rPr>
                <a:t>Patrones de series temporales por tópicos en publicaciones de X por Hey Banco</a:t>
              </a:r>
              <a:endParaRPr sz="1600"/>
            </a:p>
          </p:txBody>
        </p:sp>
      </p:grpSp>
      <p:pic>
        <p:nvPicPr>
          <p:cNvPr id="237" name="Google Shape;237;g2d26ad5fa97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375" y="1704458"/>
            <a:ext cx="525950" cy="5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g2d26ad5fa97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375" y="2522233"/>
            <a:ext cx="525950" cy="52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d26ad5fa97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4377" y="3205350"/>
            <a:ext cx="525950" cy="576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d26ad5fa97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375" y="961983"/>
            <a:ext cx="525950" cy="52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d26bf4276b_0_32"/>
          <p:cNvSpPr txBox="1"/>
          <p:nvPr/>
        </p:nvSpPr>
        <p:spPr>
          <a:xfrm>
            <a:off x="852648" y="220500"/>
            <a:ext cx="4084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SocialLead Insight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6" name="Google Shape;246;g2d26bf4276b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g2d26bf4276b_0_32"/>
          <p:cNvSpPr txBox="1"/>
          <p:nvPr/>
        </p:nvSpPr>
        <p:spPr>
          <a:xfrm>
            <a:off x="464850" y="983500"/>
            <a:ext cx="72741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700">
                <a:solidFill>
                  <a:srgbClr val="242424"/>
                </a:solidFill>
              </a:rPr>
              <a:t>Se presenta una propuesta de tratamiento de tweets para la detección de Singularidades y tópicos en el periodo  Enero 2023- Abril 2024 para dar soporte a distintas áreas:</a:t>
            </a:r>
            <a:endParaRPr sz="1700">
              <a:solidFill>
                <a:srgbClr val="2424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42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24242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700"/>
              <a:buChar char="●"/>
            </a:pPr>
            <a:r>
              <a:rPr lang="es" sz="1700">
                <a:solidFill>
                  <a:srgbClr val="242424"/>
                </a:solidFill>
              </a:rPr>
              <a:t>Marketing (Mayor interacción cuando se tiene nuevo diseños de tarjetas).</a:t>
            </a:r>
            <a:endParaRPr sz="1700">
              <a:solidFill>
                <a:srgbClr val="24242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700"/>
              <a:buChar char="●"/>
            </a:pPr>
            <a:r>
              <a:rPr lang="es" sz="1700">
                <a:solidFill>
                  <a:srgbClr val="242424"/>
                </a:solidFill>
              </a:rPr>
              <a:t>Soporte técnico (caídas y errores en las plataformas digitales).</a:t>
            </a:r>
            <a:endParaRPr sz="1700">
              <a:solidFill>
                <a:srgbClr val="242424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242424"/>
              </a:buClr>
              <a:buSzPts val="1700"/>
              <a:buChar char="●"/>
            </a:pPr>
            <a:r>
              <a:rPr lang="es" sz="1700">
                <a:solidFill>
                  <a:srgbClr val="242424"/>
                </a:solidFill>
              </a:rPr>
              <a:t>Desarrolladores de servicios (CashBack, tasa de rendimiento).</a:t>
            </a:r>
            <a:endParaRPr sz="1700">
              <a:solidFill>
                <a:srgbClr val="242424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"/>
          <p:cNvSpPr txBox="1"/>
          <p:nvPr/>
        </p:nvSpPr>
        <p:spPr>
          <a:xfrm>
            <a:off x="852652" y="220512"/>
            <a:ext cx="2156923" cy="33851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s" sz="2000" u="none" cap="none" strike="noStrike">
                <a:solidFill>
                  <a:srgbClr val="4A5D90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3" name="Google Shape;25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275" y="2571750"/>
            <a:ext cx="1081300" cy="108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3"/>
          <p:cNvGrpSpPr/>
          <p:nvPr/>
        </p:nvGrpSpPr>
        <p:grpSpPr>
          <a:xfrm>
            <a:off x="182801" y="897446"/>
            <a:ext cx="8890474" cy="3325929"/>
            <a:chOff x="413151" y="841546"/>
            <a:chExt cx="8890474" cy="3325929"/>
          </a:xfrm>
        </p:grpSpPr>
        <p:sp>
          <p:nvSpPr>
            <p:cNvPr id="255" name="Google Shape;255;p3"/>
            <p:cNvSpPr txBox="1"/>
            <p:nvPr/>
          </p:nvSpPr>
          <p:spPr>
            <a:xfrm>
              <a:off x="1185370" y="1050771"/>
              <a:ext cx="29178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Generar una estructura de datos.  </a:t>
              </a:r>
              <a:endParaRPr/>
            </a:p>
          </p:txBody>
        </p:sp>
        <p:sp>
          <p:nvSpPr>
            <p:cNvPr id="256" name="Google Shape;256;p3"/>
            <p:cNvSpPr txBox="1"/>
            <p:nvPr/>
          </p:nvSpPr>
          <p:spPr>
            <a:xfrm>
              <a:off x="3130348" y="2840680"/>
              <a:ext cx="4899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/>
                <a:t>Generación de valor con agente de extracción</a:t>
              </a:r>
              <a:endParaRPr/>
            </a:p>
          </p:txBody>
        </p:sp>
        <p:pic>
          <p:nvPicPr>
            <p:cNvPr descr="Server contorno" id="257" name="Google Shape;257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3151" y="841546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3"/>
            <p:cNvSpPr txBox="1"/>
            <p:nvPr/>
          </p:nvSpPr>
          <p:spPr>
            <a:xfrm>
              <a:off x="3843625" y="3767275"/>
              <a:ext cx="546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>
                  <a:solidFill>
                    <a:srgbClr val="242424"/>
                  </a:solidFill>
                </a:rPr>
                <a:t>Extracción de </a:t>
              </a:r>
              <a:r>
                <a:rPr lang="es">
                  <a:solidFill>
                    <a:srgbClr val="242424"/>
                  </a:solidFill>
                </a:rPr>
                <a:t>tópicos y frecuencia de palabras por características</a:t>
              </a:r>
              <a:r>
                <a:rPr lang="es">
                  <a:solidFill>
                    <a:srgbClr val="242424"/>
                  </a:solidFill>
                </a:rPr>
                <a:t>.</a:t>
              </a:r>
              <a:endParaRPr>
                <a:solidFill>
                  <a:srgbClr val="242424"/>
                </a:solidFill>
              </a:endParaRPr>
            </a:p>
          </p:txBody>
        </p:sp>
        <p:sp>
          <p:nvSpPr>
            <p:cNvPr id="259" name="Google Shape;259;p3"/>
            <p:cNvSpPr txBox="1"/>
            <p:nvPr/>
          </p:nvSpPr>
          <p:spPr>
            <a:xfrm>
              <a:off x="1853150" y="1895425"/>
              <a:ext cx="5141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s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Crear un agente de extracciones utilizando LangChain</a:t>
              </a:r>
              <a:endParaRPr/>
            </a:p>
          </p:txBody>
        </p:sp>
        <p:pic>
          <p:nvPicPr>
            <p:cNvPr descr="List contorno" id="260" name="Google Shape;260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133151" y="1689304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1" name="Google Shape;261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9126" y="3696125"/>
            <a:ext cx="707025" cy="7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g2d25e4cb537_0_50"/>
          <p:cNvGrpSpPr/>
          <p:nvPr/>
        </p:nvGrpSpPr>
        <p:grpSpPr>
          <a:xfrm>
            <a:off x="1978637" y="1202068"/>
            <a:ext cx="2407147" cy="2190413"/>
            <a:chOff x="1978637" y="1202068"/>
            <a:chExt cx="2407147" cy="2190413"/>
          </a:xfrm>
        </p:grpSpPr>
        <p:sp>
          <p:nvSpPr>
            <p:cNvPr id="268" name="Google Shape;268;g2d25e4cb537_0_50"/>
            <p:cNvSpPr/>
            <p:nvPr/>
          </p:nvSpPr>
          <p:spPr>
            <a:xfrm rot="-2081187">
              <a:off x="2278971" y="1519484"/>
              <a:ext cx="1601327" cy="1555582"/>
            </a:xfrm>
            <a:custGeom>
              <a:rect b="b" l="l" r="r" t="t"/>
              <a:pathLst>
                <a:path extrusionOk="0" h="240" w="246">
                  <a:moveTo>
                    <a:pt x="246" y="29"/>
                  </a:moveTo>
                  <a:cubicBezTo>
                    <a:pt x="241" y="19"/>
                    <a:pt x="235" y="9"/>
                    <a:pt x="228" y="0"/>
                  </a:cubicBezTo>
                  <a:cubicBezTo>
                    <a:pt x="111" y="25"/>
                    <a:pt x="19" y="120"/>
                    <a:pt x="0" y="240"/>
                  </a:cubicBezTo>
                  <a:cubicBezTo>
                    <a:pt x="11" y="237"/>
                    <a:pt x="22" y="234"/>
                    <a:pt x="34" y="232"/>
                  </a:cubicBezTo>
                  <a:cubicBezTo>
                    <a:pt x="56" y="128"/>
                    <a:pt x="140" y="46"/>
                    <a:pt x="246" y="29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2d25e4cb537_0_50"/>
            <p:cNvSpPr/>
            <p:nvPr/>
          </p:nvSpPr>
          <p:spPr>
            <a:xfrm rot="-2081188">
              <a:off x="2605674" y="1601249"/>
              <a:ext cx="1541190" cy="1320966"/>
            </a:xfrm>
            <a:custGeom>
              <a:rect b="b" l="l" r="r" t="t"/>
              <a:pathLst>
                <a:path extrusionOk="0" h="213" w="248">
                  <a:moveTo>
                    <a:pt x="142" y="213"/>
                  </a:moveTo>
                  <a:cubicBezTo>
                    <a:pt x="152" y="188"/>
                    <a:pt x="170" y="167"/>
                    <a:pt x="194" y="153"/>
                  </a:cubicBezTo>
                  <a:cubicBezTo>
                    <a:pt x="211" y="143"/>
                    <a:pt x="230" y="137"/>
                    <a:pt x="248" y="136"/>
                  </a:cubicBezTo>
                  <a:cubicBezTo>
                    <a:pt x="247" y="87"/>
                    <a:pt x="234" y="41"/>
                    <a:pt x="212" y="0"/>
                  </a:cubicBezTo>
                  <a:cubicBezTo>
                    <a:pt x="106" y="17"/>
                    <a:pt x="22" y="99"/>
                    <a:pt x="0" y="203"/>
                  </a:cubicBezTo>
                  <a:cubicBezTo>
                    <a:pt x="46" y="195"/>
                    <a:pt x="95" y="198"/>
                    <a:pt x="142" y="213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2d25e4cb537_0_50"/>
            <p:cNvSpPr txBox="1"/>
            <p:nvPr/>
          </p:nvSpPr>
          <p:spPr>
            <a:xfrm rot="-4432199">
              <a:off x="2798390" y="1964894"/>
              <a:ext cx="1304451" cy="56253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Sentimientos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1" name="Google Shape;271;g2d25e4cb537_0_50"/>
          <p:cNvGrpSpPr/>
          <p:nvPr/>
        </p:nvGrpSpPr>
        <p:grpSpPr>
          <a:xfrm>
            <a:off x="2867112" y="2599927"/>
            <a:ext cx="2108006" cy="2437164"/>
            <a:chOff x="2867112" y="2599927"/>
            <a:chExt cx="2108006" cy="2437164"/>
          </a:xfrm>
        </p:grpSpPr>
        <p:sp>
          <p:nvSpPr>
            <p:cNvPr id="272" name="Google Shape;272;g2d25e4cb537_0_50"/>
            <p:cNvSpPr/>
            <p:nvPr/>
          </p:nvSpPr>
          <p:spPr>
            <a:xfrm rot="-2081188">
              <a:off x="3325156" y="2966530"/>
              <a:ext cx="1061085" cy="1941128"/>
            </a:xfrm>
            <a:custGeom>
              <a:rect b="b" l="l" r="r" t="t"/>
              <a:pathLst>
                <a:path extrusionOk="0" h="300" w="163">
                  <a:moveTo>
                    <a:pt x="32" y="39"/>
                  </a:moveTo>
                  <a:cubicBezTo>
                    <a:pt x="32" y="26"/>
                    <a:pt x="33" y="13"/>
                    <a:pt x="35" y="0"/>
                  </a:cubicBezTo>
                  <a:cubicBezTo>
                    <a:pt x="24" y="2"/>
                    <a:pt x="13" y="5"/>
                    <a:pt x="2" y="8"/>
                  </a:cubicBezTo>
                  <a:cubicBezTo>
                    <a:pt x="1" y="19"/>
                    <a:pt x="0" y="29"/>
                    <a:pt x="0" y="39"/>
                  </a:cubicBezTo>
                  <a:cubicBezTo>
                    <a:pt x="0" y="153"/>
                    <a:pt x="65" y="252"/>
                    <a:pt x="160" y="300"/>
                  </a:cubicBezTo>
                  <a:cubicBezTo>
                    <a:pt x="160" y="289"/>
                    <a:pt x="161" y="277"/>
                    <a:pt x="163" y="265"/>
                  </a:cubicBezTo>
                  <a:cubicBezTo>
                    <a:pt x="85" y="220"/>
                    <a:pt x="32" y="136"/>
                    <a:pt x="32" y="39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2d25e4cb537_0_50"/>
            <p:cNvSpPr/>
            <p:nvPr/>
          </p:nvSpPr>
          <p:spPr>
            <a:xfrm rot="-2081187">
              <a:off x="3456358" y="2773799"/>
              <a:ext cx="1138968" cy="1690435"/>
            </a:xfrm>
            <a:custGeom>
              <a:rect b="b" l="l" r="r" t="t"/>
              <a:pathLst>
                <a:path extrusionOk="0" h="273" w="183">
                  <a:moveTo>
                    <a:pt x="156" y="108"/>
                  </a:moveTo>
                  <a:cubicBezTo>
                    <a:pt x="139" y="79"/>
                    <a:pt x="136" y="46"/>
                    <a:pt x="144" y="16"/>
                  </a:cubicBezTo>
                  <a:cubicBezTo>
                    <a:pt x="97" y="2"/>
                    <a:pt x="48" y="0"/>
                    <a:pt x="3" y="8"/>
                  </a:cubicBezTo>
                  <a:cubicBezTo>
                    <a:pt x="1" y="21"/>
                    <a:pt x="0" y="34"/>
                    <a:pt x="0" y="47"/>
                  </a:cubicBezTo>
                  <a:cubicBezTo>
                    <a:pt x="0" y="144"/>
                    <a:pt x="53" y="228"/>
                    <a:pt x="131" y="273"/>
                  </a:cubicBezTo>
                  <a:cubicBezTo>
                    <a:pt x="138" y="227"/>
                    <a:pt x="155" y="182"/>
                    <a:pt x="183" y="141"/>
                  </a:cubicBezTo>
                  <a:cubicBezTo>
                    <a:pt x="173" y="132"/>
                    <a:pt x="163" y="121"/>
                    <a:pt x="156" y="108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2d25e4cb537_0_50"/>
            <p:cNvSpPr txBox="1"/>
            <p:nvPr/>
          </p:nvSpPr>
          <p:spPr>
            <a:xfrm rot="2154780">
              <a:off x="3600913" y="3211809"/>
              <a:ext cx="585622" cy="562882"/>
            </a:xfrm>
            <a:prstGeom prst="rect">
              <a:avLst/>
            </a:prstGeom>
            <a:solidFill>
              <a:srgbClr val="4A5D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Leads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5" name="Google Shape;275;g2d25e4cb537_0_50"/>
          <p:cNvGrpSpPr/>
          <p:nvPr/>
        </p:nvGrpSpPr>
        <p:grpSpPr>
          <a:xfrm>
            <a:off x="4337515" y="2464414"/>
            <a:ext cx="2424506" cy="2097542"/>
            <a:chOff x="4337515" y="2464414"/>
            <a:chExt cx="2424506" cy="2097542"/>
          </a:xfrm>
        </p:grpSpPr>
        <p:sp>
          <p:nvSpPr>
            <p:cNvPr id="276" name="Google Shape;276;g2d25e4cb537_0_50"/>
            <p:cNvSpPr/>
            <p:nvPr/>
          </p:nvSpPr>
          <p:spPr>
            <a:xfrm rot="-2081187">
              <a:off x="4648818" y="3375680"/>
              <a:ext cx="2119401" cy="640096"/>
            </a:xfrm>
            <a:custGeom>
              <a:rect b="b" l="l" r="r" t="t"/>
              <a:pathLst>
                <a:path extrusionOk="0" h="99" w="326">
                  <a:moveTo>
                    <a:pt x="119" y="67"/>
                  </a:moveTo>
                  <a:cubicBezTo>
                    <a:pt x="77" y="67"/>
                    <a:pt x="37" y="57"/>
                    <a:pt x="2" y="40"/>
                  </a:cubicBezTo>
                  <a:cubicBezTo>
                    <a:pt x="1" y="51"/>
                    <a:pt x="0" y="63"/>
                    <a:pt x="0" y="74"/>
                  </a:cubicBezTo>
                  <a:cubicBezTo>
                    <a:pt x="36" y="90"/>
                    <a:pt x="76" y="99"/>
                    <a:pt x="119" y="99"/>
                  </a:cubicBezTo>
                  <a:cubicBezTo>
                    <a:pt x="200" y="99"/>
                    <a:pt x="273" y="67"/>
                    <a:pt x="326" y="14"/>
                  </a:cubicBezTo>
                  <a:cubicBezTo>
                    <a:pt x="315" y="10"/>
                    <a:pt x="304" y="5"/>
                    <a:pt x="294" y="0"/>
                  </a:cubicBezTo>
                  <a:cubicBezTo>
                    <a:pt x="247" y="42"/>
                    <a:pt x="186" y="67"/>
                    <a:pt x="119" y="67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2d25e4cb537_0_50"/>
            <p:cNvSpPr/>
            <p:nvPr/>
          </p:nvSpPr>
          <p:spPr>
            <a:xfrm rot="-2081187">
              <a:off x="4457034" y="2893418"/>
              <a:ext cx="1815979" cy="987157"/>
            </a:xfrm>
            <a:custGeom>
              <a:rect b="b" l="l" r="r" t="t"/>
              <a:pathLst>
                <a:path extrusionOk="0" h="159" w="292">
                  <a:moveTo>
                    <a:pt x="182" y="1"/>
                  </a:moveTo>
                  <a:cubicBezTo>
                    <a:pt x="181" y="2"/>
                    <a:pt x="179" y="3"/>
                    <a:pt x="177" y="4"/>
                  </a:cubicBezTo>
                  <a:cubicBezTo>
                    <a:pt x="137" y="27"/>
                    <a:pt x="88" y="24"/>
                    <a:pt x="51" y="0"/>
                  </a:cubicBezTo>
                  <a:cubicBezTo>
                    <a:pt x="23" y="41"/>
                    <a:pt x="6" y="86"/>
                    <a:pt x="0" y="132"/>
                  </a:cubicBezTo>
                  <a:cubicBezTo>
                    <a:pt x="35" y="149"/>
                    <a:pt x="75" y="159"/>
                    <a:pt x="117" y="159"/>
                  </a:cubicBezTo>
                  <a:cubicBezTo>
                    <a:pt x="184" y="159"/>
                    <a:pt x="245" y="134"/>
                    <a:pt x="292" y="92"/>
                  </a:cubicBezTo>
                  <a:cubicBezTo>
                    <a:pt x="250" y="71"/>
                    <a:pt x="212" y="41"/>
                    <a:pt x="182" y="1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2d25e4cb537_0_50"/>
            <p:cNvSpPr txBox="1"/>
            <p:nvPr/>
          </p:nvSpPr>
          <p:spPr>
            <a:xfrm rot="-2245204">
              <a:off x="4861696" y="3231661"/>
              <a:ext cx="818558" cy="563064"/>
            </a:xfrm>
            <a:prstGeom prst="rect">
              <a:avLst/>
            </a:prstGeom>
            <a:solidFill>
              <a:srgbClr val="4A5D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Problemas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79" name="Google Shape;279;g2d25e4cb537_0_50"/>
          <p:cNvGrpSpPr/>
          <p:nvPr/>
        </p:nvGrpSpPr>
        <p:grpSpPr>
          <a:xfrm>
            <a:off x="3263096" y="71333"/>
            <a:ext cx="2344104" cy="2370669"/>
            <a:chOff x="3263096" y="71333"/>
            <a:chExt cx="2344104" cy="2370669"/>
          </a:xfrm>
        </p:grpSpPr>
        <p:sp>
          <p:nvSpPr>
            <p:cNvPr id="280" name="Google Shape;280;g2d25e4cb537_0_50"/>
            <p:cNvSpPr/>
            <p:nvPr/>
          </p:nvSpPr>
          <p:spPr>
            <a:xfrm rot="-2081187">
              <a:off x="3407226" y="525393"/>
              <a:ext cx="1943480" cy="1113468"/>
            </a:xfrm>
            <a:custGeom>
              <a:rect b="b" l="l" r="r" t="t"/>
              <a:pathLst>
                <a:path extrusionOk="0" h="172" w="299">
                  <a:moveTo>
                    <a:pt x="45" y="32"/>
                  </a:moveTo>
                  <a:cubicBezTo>
                    <a:pt x="146" y="32"/>
                    <a:pt x="233" y="89"/>
                    <a:pt x="276" y="172"/>
                  </a:cubicBezTo>
                  <a:cubicBezTo>
                    <a:pt x="284" y="164"/>
                    <a:pt x="292" y="155"/>
                    <a:pt x="299" y="146"/>
                  </a:cubicBezTo>
                  <a:cubicBezTo>
                    <a:pt x="248" y="59"/>
                    <a:pt x="153" y="0"/>
                    <a:pt x="45" y="0"/>
                  </a:cubicBezTo>
                  <a:cubicBezTo>
                    <a:pt x="30" y="0"/>
                    <a:pt x="14" y="1"/>
                    <a:pt x="0" y="3"/>
                  </a:cubicBezTo>
                  <a:cubicBezTo>
                    <a:pt x="6" y="13"/>
                    <a:pt x="12" y="23"/>
                    <a:pt x="18" y="33"/>
                  </a:cubicBezTo>
                  <a:cubicBezTo>
                    <a:pt x="27" y="32"/>
                    <a:pt x="36" y="32"/>
                    <a:pt x="45" y="32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2d25e4cb537_0_50"/>
            <p:cNvSpPr/>
            <p:nvPr/>
          </p:nvSpPr>
          <p:spPr>
            <a:xfrm rot="-2081187">
              <a:off x="3761328" y="760580"/>
              <a:ext cx="1606237" cy="1343790"/>
            </a:xfrm>
            <a:custGeom>
              <a:rect b="b" l="l" r="r" t="t"/>
              <a:pathLst>
                <a:path extrusionOk="0" h="217" w="258">
                  <a:moveTo>
                    <a:pt x="132" y="200"/>
                  </a:moveTo>
                  <a:cubicBezTo>
                    <a:pt x="135" y="205"/>
                    <a:pt x="138" y="211"/>
                    <a:pt x="140" y="217"/>
                  </a:cubicBezTo>
                  <a:cubicBezTo>
                    <a:pt x="186" y="200"/>
                    <a:pt x="227" y="174"/>
                    <a:pt x="258" y="140"/>
                  </a:cubicBezTo>
                  <a:cubicBezTo>
                    <a:pt x="215" y="57"/>
                    <a:pt x="128" y="0"/>
                    <a:pt x="27" y="0"/>
                  </a:cubicBezTo>
                  <a:cubicBezTo>
                    <a:pt x="18" y="0"/>
                    <a:pt x="9" y="0"/>
                    <a:pt x="0" y="1"/>
                  </a:cubicBezTo>
                  <a:cubicBezTo>
                    <a:pt x="21" y="43"/>
                    <a:pt x="34" y="90"/>
                    <a:pt x="34" y="140"/>
                  </a:cubicBezTo>
                  <a:cubicBezTo>
                    <a:pt x="74" y="142"/>
                    <a:pt x="111" y="163"/>
                    <a:pt x="132" y="200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2d25e4cb537_0_50"/>
            <p:cNvSpPr txBox="1"/>
            <p:nvPr/>
          </p:nvSpPr>
          <p:spPr>
            <a:xfrm>
              <a:off x="3919788" y="1123225"/>
              <a:ext cx="1304400" cy="56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Retroalimentación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3" name="Google Shape;283;g2d25e4cb537_0_50"/>
          <p:cNvGrpSpPr/>
          <p:nvPr/>
        </p:nvGrpSpPr>
        <p:grpSpPr>
          <a:xfrm>
            <a:off x="4593307" y="804376"/>
            <a:ext cx="2268741" cy="2444000"/>
            <a:chOff x="4593307" y="804376"/>
            <a:chExt cx="2268741" cy="2444000"/>
          </a:xfrm>
        </p:grpSpPr>
        <p:sp>
          <p:nvSpPr>
            <p:cNvPr id="284" name="Google Shape;284;g2d25e4cb537_0_50"/>
            <p:cNvSpPr/>
            <p:nvPr/>
          </p:nvSpPr>
          <p:spPr>
            <a:xfrm rot="-2081188">
              <a:off x="5623193" y="814800"/>
              <a:ext cx="698156" cy="2118270"/>
            </a:xfrm>
            <a:custGeom>
              <a:rect b="b" l="l" r="r" t="t"/>
              <a:pathLst>
                <a:path extrusionOk="0" h="328" w="107">
                  <a:moveTo>
                    <a:pt x="52" y="26"/>
                  </a:moveTo>
                  <a:cubicBezTo>
                    <a:pt x="67" y="59"/>
                    <a:pt x="75" y="95"/>
                    <a:pt x="75" y="132"/>
                  </a:cubicBezTo>
                  <a:cubicBezTo>
                    <a:pt x="75" y="204"/>
                    <a:pt x="46" y="268"/>
                    <a:pt x="0" y="315"/>
                  </a:cubicBezTo>
                  <a:cubicBezTo>
                    <a:pt x="10" y="320"/>
                    <a:pt x="21" y="325"/>
                    <a:pt x="32" y="328"/>
                  </a:cubicBezTo>
                  <a:cubicBezTo>
                    <a:pt x="78" y="276"/>
                    <a:pt x="107" y="208"/>
                    <a:pt x="107" y="132"/>
                  </a:cubicBezTo>
                  <a:cubicBezTo>
                    <a:pt x="107" y="85"/>
                    <a:pt x="95" y="40"/>
                    <a:pt x="75" y="0"/>
                  </a:cubicBezTo>
                  <a:cubicBezTo>
                    <a:pt x="68" y="9"/>
                    <a:pt x="60" y="18"/>
                    <a:pt x="52" y="26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9525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2d25e4cb537_0_50"/>
            <p:cNvSpPr/>
            <p:nvPr/>
          </p:nvSpPr>
          <p:spPr>
            <a:xfrm rot="-2081187">
              <a:off x="5001092" y="1289142"/>
              <a:ext cx="1148261" cy="1791718"/>
            </a:xfrm>
            <a:custGeom>
              <a:rect b="b" l="l" r="r" t="t"/>
              <a:pathLst>
                <a:path extrusionOk="0" h="289" w="184">
                  <a:moveTo>
                    <a:pt x="161" y="0"/>
                  </a:moveTo>
                  <a:cubicBezTo>
                    <a:pt x="128" y="34"/>
                    <a:pt x="87" y="60"/>
                    <a:pt x="40" y="76"/>
                  </a:cubicBezTo>
                  <a:cubicBezTo>
                    <a:pt x="52" y="121"/>
                    <a:pt x="36" y="170"/>
                    <a:pt x="0" y="200"/>
                  </a:cubicBezTo>
                  <a:cubicBezTo>
                    <a:pt x="29" y="240"/>
                    <a:pt x="67" y="270"/>
                    <a:pt x="109" y="289"/>
                  </a:cubicBezTo>
                  <a:cubicBezTo>
                    <a:pt x="155" y="242"/>
                    <a:pt x="184" y="178"/>
                    <a:pt x="184" y="106"/>
                  </a:cubicBezTo>
                  <a:cubicBezTo>
                    <a:pt x="184" y="69"/>
                    <a:pt x="176" y="33"/>
                    <a:pt x="161" y="0"/>
                  </a:cubicBezTo>
                  <a:close/>
                </a:path>
              </a:pathLst>
            </a:custGeom>
            <a:solidFill>
              <a:srgbClr val="4A5D90"/>
            </a:solidFill>
            <a:ln cap="flat" cmpd="sng" w="12700">
              <a:solidFill>
                <a:srgbClr val="FFFFFF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2d25e4cb537_0_50"/>
            <p:cNvSpPr txBox="1"/>
            <p:nvPr/>
          </p:nvSpPr>
          <p:spPr>
            <a:xfrm rot="4352156">
              <a:off x="5032997" y="1939707"/>
              <a:ext cx="1304532" cy="56293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" sz="1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Competencia</a:t>
              </a:r>
              <a:endParaRPr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87" name="Google Shape;287;g2d25e4cb537_0_50"/>
          <p:cNvPicPr preferRelativeResize="0"/>
          <p:nvPr/>
        </p:nvPicPr>
        <p:blipFill rotWithShape="1">
          <a:blip r:embed="rId3">
            <a:alphaModFix/>
          </a:blip>
          <a:srcRect b="0" l="22944" r="19952" t="0"/>
          <a:stretch/>
        </p:blipFill>
        <p:spPr>
          <a:xfrm>
            <a:off x="4125438" y="2131875"/>
            <a:ext cx="893124" cy="879749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2d25e4cb537_0_50"/>
          <p:cNvSpPr txBox="1"/>
          <p:nvPr/>
        </p:nvSpPr>
        <p:spPr>
          <a:xfrm>
            <a:off x="852652" y="220512"/>
            <a:ext cx="21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Características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2d25e4cb537_0_50"/>
          <p:cNvSpPr txBox="1"/>
          <p:nvPr/>
        </p:nvSpPr>
        <p:spPr>
          <a:xfrm>
            <a:off x="6652125" y="1403175"/>
            <a:ext cx="233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Percepción de usuarios hey, sobre otros bancos.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0" name="Google Shape;290;g2d25e4cb537_0_50"/>
          <p:cNvSpPr txBox="1"/>
          <p:nvPr/>
        </p:nvSpPr>
        <p:spPr>
          <a:xfrm>
            <a:off x="6167900" y="3946350"/>
            <a:ext cx="235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Problemas reportados por los usuarios hey,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1" name="Google Shape;291;g2d25e4cb537_0_50"/>
          <p:cNvSpPr txBox="1"/>
          <p:nvPr/>
        </p:nvSpPr>
        <p:spPr>
          <a:xfrm>
            <a:off x="1325700" y="4265450"/>
            <a:ext cx="2268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2" name="Google Shape;292;g2d25e4cb537_0_50"/>
          <p:cNvSpPr txBox="1"/>
          <p:nvPr/>
        </p:nvSpPr>
        <p:spPr>
          <a:xfrm>
            <a:off x="604750" y="1596850"/>
            <a:ext cx="2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3" name="Google Shape;293;g2d25e4cb537_0_50"/>
          <p:cNvSpPr txBox="1"/>
          <p:nvPr/>
        </p:nvSpPr>
        <p:spPr>
          <a:xfrm>
            <a:off x="3445525" y="273325"/>
            <a:ext cx="20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Idea principal de tweet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4" name="Google Shape;294;g2d25e4cb537_0_50"/>
          <p:cNvSpPr txBox="1"/>
          <p:nvPr/>
        </p:nvSpPr>
        <p:spPr>
          <a:xfrm>
            <a:off x="529425" y="4308500"/>
            <a:ext cx="3154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Interés</a:t>
            </a:r>
            <a:r>
              <a:rPr lang="es">
                <a:solidFill>
                  <a:srgbClr val="242424"/>
                </a:solidFill>
              </a:rPr>
              <a:t> por </a:t>
            </a:r>
            <a:r>
              <a:rPr lang="es">
                <a:solidFill>
                  <a:srgbClr val="242424"/>
                </a:solidFill>
              </a:rPr>
              <a:t>algún</a:t>
            </a:r>
            <a:r>
              <a:rPr lang="es">
                <a:solidFill>
                  <a:srgbClr val="242424"/>
                </a:solidFill>
              </a:rPr>
              <a:t> servicio o producto.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295" name="Google Shape;295;g2d25e4cb537_0_50"/>
          <p:cNvSpPr txBox="1"/>
          <p:nvPr/>
        </p:nvSpPr>
        <p:spPr>
          <a:xfrm>
            <a:off x="550925" y="1672175"/>
            <a:ext cx="210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Sentimiento del usuario</a:t>
            </a:r>
            <a:endParaRPr>
              <a:solidFill>
                <a:srgbClr val="242424"/>
              </a:solidFill>
            </a:endParaRPr>
          </a:p>
        </p:txBody>
      </p:sp>
      <p:pic>
        <p:nvPicPr>
          <p:cNvPr id="296" name="Google Shape;296;g2d25e4cb537_0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25e4cb537_0_524"/>
          <p:cNvSpPr txBox="1"/>
          <p:nvPr/>
        </p:nvSpPr>
        <p:spPr>
          <a:xfrm>
            <a:off x="852652" y="220512"/>
            <a:ext cx="2157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1" lang="es" sz="2000">
                <a:solidFill>
                  <a:srgbClr val="4A5D90"/>
                </a:solidFill>
              </a:rPr>
              <a:t>Resumen</a:t>
            </a:r>
            <a:endParaRPr b="0" i="1" sz="2000" u="none" cap="none" strike="noStrike">
              <a:solidFill>
                <a:srgbClr val="4A5D9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g2d25e4cb537_0_5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613" y="1857387"/>
            <a:ext cx="1428750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g2d25e4cb537_0_5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0552" y="1390650"/>
            <a:ext cx="1457325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2d25e4cb537_0_5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9832" y="1654980"/>
            <a:ext cx="1833550" cy="183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2d25e4cb537_0_5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46588" y="1760300"/>
            <a:ext cx="1622900" cy="1622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g2d25e4cb537_0_524"/>
          <p:cNvSpPr/>
          <p:nvPr/>
        </p:nvSpPr>
        <p:spPr>
          <a:xfrm>
            <a:off x="1874438" y="2553288"/>
            <a:ext cx="594300" cy="36900"/>
          </a:xfrm>
          <a:prstGeom prst="roundRect">
            <a:avLst>
              <a:gd fmla="val 0" name="adj"/>
            </a:avLst>
          </a:prstGeom>
          <a:solidFill>
            <a:srgbClr val="A729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2d25e4cb537_0_524"/>
          <p:cNvSpPr/>
          <p:nvPr/>
        </p:nvSpPr>
        <p:spPr>
          <a:xfrm>
            <a:off x="3970575" y="25532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g2d25e4cb537_0_524"/>
          <p:cNvSpPr/>
          <p:nvPr/>
        </p:nvSpPr>
        <p:spPr>
          <a:xfrm>
            <a:off x="5937575" y="2553288"/>
            <a:ext cx="594300" cy="36900"/>
          </a:xfrm>
          <a:prstGeom prst="roundRect">
            <a:avLst>
              <a:gd fmla="val 50000" name="adj"/>
            </a:avLst>
          </a:prstGeom>
          <a:solidFill>
            <a:srgbClr val="85858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2d25e4cb537_0_524"/>
          <p:cNvSpPr txBox="1"/>
          <p:nvPr/>
        </p:nvSpPr>
        <p:spPr>
          <a:xfrm>
            <a:off x="683700" y="3286125"/>
            <a:ext cx="124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Base original</a:t>
            </a:r>
            <a:endParaRPr>
              <a:solidFill>
                <a:srgbClr val="242424"/>
              </a:solidFill>
            </a:endParaRPr>
          </a:p>
        </p:txBody>
      </p:sp>
      <p:sp>
        <p:nvSpPr>
          <p:cNvPr id="310" name="Google Shape;310;g2d25e4cb537_0_524"/>
          <p:cNvSpPr txBox="1"/>
          <p:nvPr/>
        </p:nvSpPr>
        <p:spPr>
          <a:xfrm>
            <a:off x="4160050" y="3752850"/>
            <a:ext cx="2238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Base con </a:t>
            </a:r>
            <a:r>
              <a:rPr lang="es">
                <a:solidFill>
                  <a:srgbClr val="242424"/>
                </a:solidFill>
              </a:rPr>
              <a:t>características</a:t>
            </a:r>
            <a:endParaRPr>
              <a:solidFill>
                <a:srgbClr val="24242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242424"/>
                </a:solidFill>
              </a:rPr>
              <a:t>de valor.</a:t>
            </a:r>
            <a:endParaRPr>
              <a:solidFill>
                <a:srgbClr val="242424"/>
              </a:solidFill>
            </a:endParaRPr>
          </a:p>
        </p:txBody>
      </p:sp>
      <p:pic>
        <p:nvPicPr>
          <p:cNvPr id="311" name="Google Shape;311;g2d25e4cb537_0_5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g2d2601f222b_5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25" y="1520800"/>
            <a:ext cx="8839199" cy="242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g2d2601f222b_5_1"/>
          <p:cNvSpPr txBox="1"/>
          <p:nvPr/>
        </p:nvSpPr>
        <p:spPr>
          <a:xfrm>
            <a:off x="992400" y="143550"/>
            <a:ext cx="535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2000">
                <a:solidFill>
                  <a:srgbClr val="4A5D90"/>
                </a:solidFill>
              </a:rPr>
              <a:t>Estructura de la base de datos generada</a:t>
            </a:r>
            <a:endParaRPr/>
          </a:p>
        </p:txBody>
      </p:sp>
      <p:pic>
        <p:nvPicPr>
          <p:cNvPr id="318" name="Google Shape;318;g2d2601f222b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2"/>
          <p:cNvSpPr txBox="1"/>
          <p:nvPr>
            <p:ph type="title"/>
          </p:nvPr>
        </p:nvSpPr>
        <p:spPr>
          <a:xfrm>
            <a:off x="301925" y="1602275"/>
            <a:ext cx="6645900" cy="202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" sz="4800"/>
              <a:t>Tendencias de mercado</a:t>
            </a:r>
            <a:endParaRPr b="1" sz="4800"/>
          </a:p>
        </p:txBody>
      </p:sp>
      <p:sp>
        <p:nvSpPr>
          <p:cNvPr id="324" name="Google Shape;324;p2"/>
          <p:cNvSpPr txBox="1"/>
          <p:nvPr/>
        </p:nvSpPr>
        <p:spPr>
          <a:xfrm>
            <a:off x="422750" y="3442425"/>
            <a:ext cx="5797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242424"/>
                </a:solidFill>
              </a:rPr>
              <a:t>Evolución de tópicos con respecto al tiempo</a:t>
            </a:r>
            <a:endParaRPr sz="1800">
              <a:solidFill>
                <a:srgbClr val="242424"/>
              </a:solidFill>
            </a:endParaRPr>
          </a:p>
        </p:txBody>
      </p:sp>
      <p:pic>
        <p:nvPicPr>
          <p:cNvPr id="325" name="Google Shape;325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67824" y="145163"/>
            <a:ext cx="622474" cy="622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